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57" r:id="rId2"/>
    <p:sldId id="259" r:id="rId3"/>
    <p:sldId id="261" r:id="rId4"/>
    <p:sldId id="293" r:id="rId5"/>
    <p:sldId id="263" r:id="rId6"/>
    <p:sldId id="265" r:id="rId7"/>
    <p:sldId id="264" r:id="rId8"/>
    <p:sldId id="271" r:id="rId9"/>
    <p:sldId id="274" r:id="rId10"/>
    <p:sldId id="282" r:id="rId11"/>
    <p:sldId id="278" r:id="rId12"/>
    <p:sldId id="258" r:id="rId13"/>
    <p:sldId id="283" r:id="rId14"/>
    <p:sldId id="284" r:id="rId15"/>
    <p:sldId id="285" r:id="rId16"/>
    <p:sldId id="286" r:id="rId17"/>
    <p:sldId id="294" r:id="rId18"/>
    <p:sldId id="289" r:id="rId19"/>
    <p:sldId id="291" r:id="rId20"/>
    <p:sldId id="287" r:id="rId21"/>
    <p:sldId id="288" r:id="rId22"/>
    <p:sldId id="292" r:id="rId23"/>
    <p:sldId id="280"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A5ED192-9847-A677-E4A6-E6E5826063AE}" name="Dr Saroj Kr Adhikari" initials="SKA" userId="Dr Saroj Kr Adhikari"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83" autoAdjust="0"/>
    <p:restoredTop sz="94719"/>
  </p:normalViewPr>
  <p:slideViewPr>
    <p:cSldViewPr snapToGrid="0">
      <p:cViewPr varScale="1">
        <p:scale>
          <a:sx n="120" d="100"/>
          <a:sy n="120" d="100"/>
        </p:scale>
        <p:origin x="296" y="184"/>
      </p:cViewPr>
      <p:guideLst/>
    </p:cSldViewPr>
  </p:slideViewPr>
  <p:notesTextViewPr>
    <p:cViewPr>
      <p:scale>
        <a:sx n="1" d="1"/>
        <a:sy n="1" d="1"/>
      </p:scale>
      <p:origin x="0" y="0"/>
    </p:cViewPr>
  </p:notesTextViewPr>
  <p:sorterViewPr>
    <p:cViewPr>
      <p:scale>
        <a:sx n="97" d="100"/>
        <a:sy n="97"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18/10/relationships/authors" Target="author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7E5F9A2-CF70-D44A-9D54-64CD7792E1A3}" type="doc">
      <dgm:prSet loTypeId="urn:microsoft.com/office/officeart/2005/8/layout/venn1" loCatId="relationship" qsTypeId="urn:microsoft.com/office/officeart/2005/8/quickstyle/simple1" qsCatId="simple" csTypeId="urn:microsoft.com/office/officeart/2005/8/colors/accent1_2" csCatId="accent1" phldr="1"/>
      <dgm:spPr/>
      <dgm:t>
        <a:bodyPr/>
        <a:lstStyle/>
        <a:p>
          <a:endParaRPr lang="en-GB"/>
        </a:p>
      </dgm:t>
    </dgm:pt>
    <dgm:pt modelId="{93F8F0B8-0E7A-654F-B7CA-7A2E3145273E}">
      <dgm:prSet custT="1"/>
      <dgm:spPr/>
      <dgm:t>
        <a:bodyPr/>
        <a:lstStyle/>
        <a:p>
          <a:r>
            <a:rPr lang="en-IN" sz="2000" dirty="0">
              <a:latin typeface="Book Antiqua" panose="02040602050305030304" pitchFamily="18" charset="0"/>
            </a:rPr>
            <a:t>Political Empowerment</a:t>
          </a:r>
        </a:p>
      </dgm:t>
    </dgm:pt>
    <dgm:pt modelId="{AE6EBB30-37CE-EF41-AEB5-5BD8E079BBFB}" type="parTrans" cxnId="{38E6E268-385A-2143-8054-6A7F75063AFC}">
      <dgm:prSet/>
      <dgm:spPr/>
      <dgm:t>
        <a:bodyPr/>
        <a:lstStyle/>
        <a:p>
          <a:endParaRPr lang="en-GB"/>
        </a:p>
      </dgm:t>
    </dgm:pt>
    <dgm:pt modelId="{5AE2231C-857C-DA47-9F3D-DB3E522EA906}" type="sibTrans" cxnId="{38E6E268-385A-2143-8054-6A7F75063AFC}">
      <dgm:prSet/>
      <dgm:spPr/>
      <dgm:t>
        <a:bodyPr/>
        <a:lstStyle/>
        <a:p>
          <a:endParaRPr lang="en-GB"/>
        </a:p>
      </dgm:t>
    </dgm:pt>
    <dgm:pt modelId="{1A41435F-71E0-9241-9377-7F3555C87C1F}" type="pres">
      <dgm:prSet presAssocID="{97E5F9A2-CF70-D44A-9D54-64CD7792E1A3}" presName="compositeShape" presStyleCnt="0">
        <dgm:presLayoutVars>
          <dgm:chMax val="7"/>
          <dgm:dir/>
          <dgm:resizeHandles val="exact"/>
        </dgm:presLayoutVars>
      </dgm:prSet>
      <dgm:spPr/>
    </dgm:pt>
    <dgm:pt modelId="{4FAD4F60-9FE1-AA4C-9A39-7CE4B1BD4159}" type="pres">
      <dgm:prSet presAssocID="{93F8F0B8-0E7A-654F-B7CA-7A2E3145273E}" presName="circ1TxSh" presStyleLbl="vennNode1" presStyleIdx="0" presStyleCnt="1" custFlipHor="1" custScaleX="145104" custLinFactNeighborX="-58845" custLinFactNeighborY="42128"/>
      <dgm:spPr/>
    </dgm:pt>
  </dgm:ptLst>
  <dgm:cxnLst>
    <dgm:cxn modelId="{38E6E268-385A-2143-8054-6A7F75063AFC}" srcId="{97E5F9A2-CF70-D44A-9D54-64CD7792E1A3}" destId="{93F8F0B8-0E7A-654F-B7CA-7A2E3145273E}" srcOrd="0" destOrd="0" parTransId="{AE6EBB30-37CE-EF41-AEB5-5BD8E079BBFB}" sibTransId="{5AE2231C-857C-DA47-9F3D-DB3E522EA906}"/>
    <dgm:cxn modelId="{E887B0BE-A428-8240-B6F4-12821CC8F6CB}" type="presOf" srcId="{93F8F0B8-0E7A-654F-B7CA-7A2E3145273E}" destId="{4FAD4F60-9FE1-AA4C-9A39-7CE4B1BD4159}" srcOrd="0" destOrd="0" presId="urn:microsoft.com/office/officeart/2005/8/layout/venn1"/>
    <dgm:cxn modelId="{5D6E9FBF-820E-564A-AB5C-1BC267CD082B}" type="presOf" srcId="{97E5F9A2-CF70-D44A-9D54-64CD7792E1A3}" destId="{1A41435F-71E0-9241-9377-7F3555C87C1F}" srcOrd="0" destOrd="0" presId="urn:microsoft.com/office/officeart/2005/8/layout/venn1"/>
    <dgm:cxn modelId="{B988B28A-C61E-4245-A10B-2157E78BEE5D}" type="presParOf" srcId="{1A41435F-71E0-9241-9377-7F3555C87C1F}" destId="{4FAD4F60-9FE1-AA4C-9A39-7CE4B1BD4159}" srcOrd="0"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0125311-D1AE-8F44-8794-311A61452967}" type="doc">
      <dgm:prSet loTypeId="urn:microsoft.com/office/officeart/2005/8/layout/hProcess11" loCatId="" qsTypeId="urn:microsoft.com/office/officeart/2005/8/quickstyle/simple1" qsCatId="simple" csTypeId="urn:microsoft.com/office/officeart/2005/8/colors/colorful5" csCatId="colorful" phldr="1"/>
      <dgm:spPr/>
    </dgm:pt>
    <dgm:pt modelId="{0F970D2B-A6CC-E043-AA13-11974655922A}">
      <dgm:prSet phldrT="[Text]" custT="1"/>
      <dgm:spPr/>
      <dgm:t>
        <a:bodyPr/>
        <a:lstStyle/>
        <a:p>
          <a:r>
            <a:rPr lang="en-US" sz="2000" dirty="0">
              <a:latin typeface="Book Antiqua" panose="02040602050305030304" pitchFamily="18" charset="0"/>
              <a:cs typeface="Times New Roman" panose="02020603050405020304" pitchFamily="18" charset="0"/>
            </a:rPr>
            <a:t>Enabling provisions in the Kerala Panchayat Raj Act and Municipalities Act</a:t>
          </a:r>
          <a:endParaRPr lang="en-GB" sz="2000" dirty="0">
            <a:latin typeface="Book Antiqua" panose="02040602050305030304" pitchFamily="18" charset="0"/>
          </a:endParaRPr>
        </a:p>
      </dgm:t>
    </dgm:pt>
    <dgm:pt modelId="{B5043D3C-9E54-F741-9D1B-0341F2CEC4C1}" type="parTrans" cxnId="{FBCFC83F-61FB-5343-9908-B21EF774E1F4}">
      <dgm:prSet/>
      <dgm:spPr/>
      <dgm:t>
        <a:bodyPr/>
        <a:lstStyle/>
        <a:p>
          <a:endParaRPr lang="en-GB"/>
        </a:p>
      </dgm:t>
    </dgm:pt>
    <dgm:pt modelId="{37B31C84-8E3C-664E-B1A0-B524E5472CF7}" type="sibTrans" cxnId="{FBCFC83F-61FB-5343-9908-B21EF774E1F4}">
      <dgm:prSet/>
      <dgm:spPr/>
      <dgm:t>
        <a:bodyPr/>
        <a:lstStyle/>
        <a:p>
          <a:endParaRPr lang="en-GB"/>
        </a:p>
      </dgm:t>
    </dgm:pt>
    <dgm:pt modelId="{675643AC-1497-514A-B673-DF94F895BEDC}">
      <dgm:prSet phldrT="[Text]" custT="1"/>
      <dgm:spPr/>
      <dgm:t>
        <a:bodyPr/>
        <a:lstStyle/>
        <a:p>
          <a:r>
            <a:rPr lang="en-GB" sz="2000" dirty="0">
              <a:latin typeface="Book Antiqua" panose="02040602050305030304" pitchFamily="18" charset="0"/>
            </a:rPr>
            <a:t>2010- Reservation of women in local bodies enhanced to 50 %</a:t>
          </a:r>
        </a:p>
      </dgm:t>
    </dgm:pt>
    <dgm:pt modelId="{20F6E264-D48C-834A-94B7-F9B0E3CAA66C}" type="parTrans" cxnId="{B57DCFBB-134C-914E-86EB-8DD19D23D25A}">
      <dgm:prSet/>
      <dgm:spPr/>
      <dgm:t>
        <a:bodyPr/>
        <a:lstStyle/>
        <a:p>
          <a:endParaRPr lang="en-GB"/>
        </a:p>
      </dgm:t>
    </dgm:pt>
    <dgm:pt modelId="{54F5C0DD-D321-BB40-9381-CFA2B5DFD46D}" type="sibTrans" cxnId="{B57DCFBB-134C-914E-86EB-8DD19D23D25A}">
      <dgm:prSet/>
      <dgm:spPr/>
      <dgm:t>
        <a:bodyPr/>
        <a:lstStyle/>
        <a:p>
          <a:endParaRPr lang="en-GB"/>
        </a:p>
      </dgm:t>
    </dgm:pt>
    <dgm:pt modelId="{5BD427C2-14B2-8C47-8A27-A042BBA175A7}">
      <dgm:prSet phldrT="[Text]"/>
      <dgm:spPr/>
      <dgm:t>
        <a:bodyPr/>
        <a:lstStyle/>
        <a:p>
          <a:endParaRPr lang="en-GB"/>
        </a:p>
      </dgm:t>
    </dgm:pt>
    <dgm:pt modelId="{75DF127D-1611-3243-A4F0-2F988329906B}" type="parTrans" cxnId="{A9202040-AEC2-2F42-8DC8-1E4BB0D59EE0}">
      <dgm:prSet/>
      <dgm:spPr/>
      <dgm:t>
        <a:bodyPr/>
        <a:lstStyle/>
        <a:p>
          <a:endParaRPr lang="en-GB"/>
        </a:p>
      </dgm:t>
    </dgm:pt>
    <dgm:pt modelId="{17943F59-7F3B-C54F-ABC6-834C198F2515}" type="sibTrans" cxnId="{A9202040-AEC2-2F42-8DC8-1E4BB0D59EE0}">
      <dgm:prSet/>
      <dgm:spPr/>
      <dgm:t>
        <a:bodyPr/>
        <a:lstStyle/>
        <a:p>
          <a:endParaRPr lang="en-GB"/>
        </a:p>
      </dgm:t>
    </dgm:pt>
    <dgm:pt modelId="{3F89C93A-D634-7848-8F3E-64FA4D2068AC}" type="pres">
      <dgm:prSet presAssocID="{30125311-D1AE-8F44-8794-311A61452967}" presName="Name0" presStyleCnt="0">
        <dgm:presLayoutVars>
          <dgm:dir/>
          <dgm:resizeHandles val="exact"/>
        </dgm:presLayoutVars>
      </dgm:prSet>
      <dgm:spPr/>
    </dgm:pt>
    <dgm:pt modelId="{3D1B425D-FD73-5540-8802-6131D5A8E3BC}" type="pres">
      <dgm:prSet presAssocID="{30125311-D1AE-8F44-8794-311A61452967}" presName="arrow" presStyleLbl="bgShp" presStyleIdx="0" presStyleCnt="1"/>
      <dgm:spPr/>
    </dgm:pt>
    <dgm:pt modelId="{44F2E837-4C6B-AE44-936A-F20C63D95391}" type="pres">
      <dgm:prSet presAssocID="{30125311-D1AE-8F44-8794-311A61452967}" presName="points" presStyleCnt="0"/>
      <dgm:spPr/>
    </dgm:pt>
    <dgm:pt modelId="{8F3D30C7-5B6C-3D49-9575-A6700CC9CA52}" type="pres">
      <dgm:prSet presAssocID="{0F970D2B-A6CC-E043-AA13-11974655922A}" presName="compositeA" presStyleCnt="0"/>
      <dgm:spPr/>
    </dgm:pt>
    <dgm:pt modelId="{802798D7-0E5F-0A4D-BCA3-4A42F1352789}" type="pres">
      <dgm:prSet presAssocID="{0F970D2B-A6CC-E043-AA13-11974655922A}" presName="textA" presStyleLbl="revTx" presStyleIdx="0" presStyleCnt="3">
        <dgm:presLayoutVars>
          <dgm:bulletEnabled val="1"/>
        </dgm:presLayoutVars>
      </dgm:prSet>
      <dgm:spPr/>
    </dgm:pt>
    <dgm:pt modelId="{C892387B-4321-134E-8366-25698A8EE9B1}" type="pres">
      <dgm:prSet presAssocID="{0F970D2B-A6CC-E043-AA13-11974655922A}" presName="circleA" presStyleLbl="node1" presStyleIdx="0" presStyleCnt="3"/>
      <dgm:spPr/>
    </dgm:pt>
    <dgm:pt modelId="{0C0B61F7-6BC0-214B-8E39-10F4A5BE716B}" type="pres">
      <dgm:prSet presAssocID="{0F970D2B-A6CC-E043-AA13-11974655922A}" presName="spaceA" presStyleCnt="0"/>
      <dgm:spPr/>
    </dgm:pt>
    <dgm:pt modelId="{6801144F-E36F-E84E-801E-0FC327F7FE5E}" type="pres">
      <dgm:prSet presAssocID="{37B31C84-8E3C-664E-B1A0-B524E5472CF7}" presName="space" presStyleCnt="0"/>
      <dgm:spPr/>
    </dgm:pt>
    <dgm:pt modelId="{AC3F1C83-DCCE-244B-A43C-F204E3673CD2}" type="pres">
      <dgm:prSet presAssocID="{675643AC-1497-514A-B673-DF94F895BEDC}" presName="compositeB" presStyleCnt="0"/>
      <dgm:spPr/>
    </dgm:pt>
    <dgm:pt modelId="{51238214-9426-E94C-A947-7F320870E86B}" type="pres">
      <dgm:prSet presAssocID="{675643AC-1497-514A-B673-DF94F895BEDC}" presName="textB" presStyleLbl="revTx" presStyleIdx="1" presStyleCnt="3">
        <dgm:presLayoutVars>
          <dgm:bulletEnabled val="1"/>
        </dgm:presLayoutVars>
      </dgm:prSet>
      <dgm:spPr/>
    </dgm:pt>
    <dgm:pt modelId="{43B3552F-B82C-7E41-BFEF-EB90369958BF}" type="pres">
      <dgm:prSet presAssocID="{675643AC-1497-514A-B673-DF94F895BEDC}" presName="circleB" presStyleLbl="node1" presStyleIdx="1" presStyleCnt="3"/>
      <dgm:spPr/>
    </dgm:pt>
    <dgm:pt modelId="{5A4E8E8C-FEF2-BD44-B1A8-CDE74D94B875}" type="pres">
      <dgm:prSet presAssocID="{675643AC-1497-514A-B673-DF94F895BEDC}" presName="spaceB" presStyleCnt="0"/>
      <dgm:spPr/>
    </dgm:pt>
    <dgm:pt modelId="{0BF3237A-19D3-D749-9329-24F501C59BCD}" type="pres">
      <dgm:prSet presAssocID="{54F5C0DD-D321-BB40-9381-CFA2B5DFD46D}" presName="space" presStyleCnt="0"/>
      <dgm:spPr/>
    </dgm:pt>
    <dgm:pt modelId="{AE5525B8-249D-8E46-9D95-EDFC378A1298}" type="pres">
      <dgm:prSet presAssocID="{5BD427C2-14B2-8C47-8A27-A042BBA175A7}" presName="compositeA" presStyleCnt="0"/>
      <dgm:spPr/>
    </dgm:pt>
    <dgm:pt modelId="{627E6697-B06E-3241-869C-5E6184236450}" type="pres">
      <dgm:prSet presAssocID="{5BD427C2-14B2-8C47-8A27-A042BBA175A7}" presName="textA" presStyleLbl="revTx" presStyleIdx="2" presStyleCnt="3">
        <dgm:presLayoutVars>
          <dgm:bulletEnabled val="1"/>
        </dgm:presLayoutVars>
      </dgm:prSet>
      <dgm:spPr/>
    </dgm:pt>
    <dgm:pt modelId="{A41A7476-41B4-CB49-8D35-00B859719D7B}" type="pres">
      <dgm:prSet presAssocID="{5BD427C2-14B2-8C47-8A27-A042BBA175A7}" presName="circleA" presStyleLbl="node1" presStyleIdx="2" presStyleCnt="3"/>
      <dgm:spPr/>
    </dgm:pt>
    <dgm:pt modelId="{9389AE99-51FC-E14A-86BC-052652CB6662}" type="pres">
      <dgm:prSet presAssocID="{5BD427C2-14B2-8C47-8A27-A042BBA175A7}" presName="spaceA" presStyleCnt="0"/>
      <dgm:spPr/>
    </dgm:pt>
  </dgm:ptLst>
  <dgm:cxnLst>
    <dgm:cxn modelId="{AACF1512-4796-494F-9916-C7539253A9C3}" type="presOf" srcId="{0F970D2B-A6CC-E043-AA13-11974655922A}" destId="{802798D7-0E5F-0A4D-BCA3-4A42F1352789}" srcOrd="0" destOrd="0" presId="urn:microsoft.com/office/officeart/2005/8/layout/hProcess11"/>
    <dgm:cxn modelId="{FBCFC83F-61FB-5343-9908-B21EF774E1F4}" srcId="{30125311-D1AE-8F44-8794-311A61452967}" destId="{0F970D2B-A6CC-E043-AA13-11974655922A}" srcOrd="0" destOrd="0" parTransId="{B5043D3C-9E54-F741-9D1B-0341F2CEC4C1}" sibTransId="{37B31C84-8E3C-664E-B1A0-B524E5472CF7}"/>
    <dgm:cxn modelId="{A9202040-AEC2-2F42-8DC8-1E4BB0D59EE0}" srcId="{30125311-D1AE-8F44-8794-311A61452967}" destId="{5BD427C2-14B2-8C47-8A27-A042BBA175A7}" srcOrd="2" destOrd="0" parTransId="{75DF127D-1611-3243-A4F0-2F988329906B}" sibTransId="{17943F59-7F3B-C54F-ABC6-834C198F2515}"/>
    <dgm:cxn modelId="{91B8F048-E9D3-7646-8D07-A0046C7A8F9F}" type="presOf" srcId="{5BD427C2-14B2-8C47-8A27-A042BBA175A7}" destId="{627E6697-B06E-3241-869C-5E6184236450}" srcOrd="0" destOrd="0" presId="urn:microsoft.com/office/officeart/2005/8/layout/hProcess11"/>
    <dgm:cxn modelId="{410AD04F-24AA-4D4D-9FC7-136B896F3A59}" type="presOf" srcId="{30125311-D1AE-8F44-8794-311A61452967}" destId="{3F89C93A-D634-7848-8F3E-64FA4D2068AC}" srcOrd="0" destOrd="0" presId="urn:microsoft.com/office/officeart/2005/8/layout/hProcess11"/>
    <dgm:cxn modelId="{5EE5DDA9-6509-114B-8425-629849577F02}" type="presOf" srcId="{675643AC-1497-514A-B673-DF94F895BEDC}" destId="{51238214-9426-E94C-A947-7F320870E86B}" srcOrd="0" destOrd="0" presId="urn:microsoft.com/office/officeart/2005/8/layout/hProcess11"/>
    <dgm:cxn modelId="{B57DCFBB-134C-914E-86EB-8DD19D23D25A}" srcId="{30125311-D1AE-8F44-8794-311A61452967}" destId="{675643AC-1497-514A-B673-DF94F895BEDC}" srcOrd="1" destOrd="0" parTransId="{20F6E264-D48C-834A-94B7-F9B0E3CAA66C}" sibTransId="{54F5C0DD-D321-BB40-9381-CFA2B5DFD46D}"/>
    <dgm:cxn modelId="{1B60E4C2-ECA4-4142-8F1C-043949397ABE}" type="presParOf" srcId="{3F89C93A-D634-7848-8F3E-64FA4D2068AC}" destId="{3D1B425D-FD73-5540-8802-6131D5A8E3BC}" srcOrd="0" destOrd="0" presId="urn:microsoft.com/office/officeart/2005/8/layout/hProcess11"/>
    <dgm:cxn modelId="{E9572C0C-0442-B34E-8A7A-7D2A7138FFFE}" type="presParOf" srcId="{3F89C93A-D634-7848-8F3E-64FA4D2068AC}" destId="{44F2E837-4C6B-AE44-936A-F20C63D95391}" srcOrd="1" destOrd="0" presId="urn:microsoft.com/office/officeart/2005/8/layout/hProcess11"/>
    <dgm:cxn modelId="{6D8A4083-AFFE-6149-9F13-A9E99D0C2AED}" type="presParOf" srcId="{44F2E837-4C6B-AE44-936A-F20C63D95391}" destId="{8F3D30C7-5B6C-3D49-9575-A6700CC9CA52}" srcOrd="0" destOrd="0" presId="urn:microsoft.com/office/officeart/2005/8/layout/hProcess11"/>
    <dgm:cxn modelId="{A5E2DB9F-9E3A-D94C-920F-01724841A4C0}" type="presParOf" srcId="{8F3D30C7-5B6C-3D49-9575-A6700CC9CA52}" destId="{802798D7-0E5F-0A4D-BCA3-4A42F1352789}" srcOrd="0" destOrd="0" presId="urn:microsoft.com/office/officeart/2005/8/layout/hProcess11"/>
    <dgm:cxn modelId="{4DDC8C7B-5235-4F43-82CA-923A89EDF257}" type="presParOf" srcId="{8F3D30C7-5B6C-3D49-9575-A6700CC9CA52}" destId="{C892387B-4321-134E-8366-25698A8EE9B1}" srcOrd="1" destOrd="0" presId="urn:microsoft.com/office/officeart/2005/8/layout/hProcess11"/>
    <dgm:cxn modelId="{DB330BDB-1D90-7143-962E-C3D9ED077AD6}" type="presParOf" srcId="{8F3D30C7-5B6C-3D49-9575-A6700CC9CA52}" destId="{0C0B61F7-6BC0-214B-8E39-10F4A5BE716B}" srcOrd="2" destOrd="0" presId="urn:microsoft.com/office/officeart/2005/8/layout/hProcess11"/>
    <dgm:cxn modelId="{6C227A88-398D-4940-A059-FD8F670C7F79}" type="presParOf" srcId="{44F2E837-4C6B-AE44-936A-F20C63D95391}" destId="{6801144F-E36F-E84E-801E-0FC327F7FE5E}" srcOrd="1" destOrd="0" presId="urn:microsoft.com/office/officeart/2005/8/layout/hProcess11"/>
    <dgm:cxn modelId="{887ECF06-D333-8640-81F2-9E4B5B6DD3C4}" type="presParOf" srcId="{44F2E837-4C6B-AE44-936A-F20C63D95391}" destId="{AC3F1C83-DCCE-244B-A43C-F204E3673CD2}" srcOrd="2" destOrd="0" presId="urn:microsoft.com/office/officeart/2005/8/layout/hProcess11"/>
    <dgm:cxn modelId="{C0AB114D-610F-A042-BF23-9D489469690B}" type="presParOf" srcId="{AC3F1C83-DCCE-244B-A43C-F204E3673CD2}" destId="{51238214-9426-E94C-A947-7F320870E86B}" srcOrd="0" destOrd="0" presId="urn:microsoft.com/office/officeart/2005/8/layout/hProcess11"/>
    <dgm:cxn modelId="{0604AD38-497C-7644-B838-051DF9E80CAA}" type="presParOf" srcId="{AC3F1C83-DCCE-244B-A43C-F204E3673CD2}" destId="{43B3552F-B82C-7E41-BFEF-EB90369958BF}" srcOrd="1" destOrd="0" presId="urn:microsoft.com/office/officeart/2005/8/layout/hProcess11"/>
    <dgm:cxn modelId="{C87E320D-0F99-E14E-95F4-F16C52A67A2F}" type="presParOf" srcId="{AC3F1C83-DCCE-244B-A43C-F204E3673CD2}" destId="{5A4E8E8C-FEF2-BD44-B1A8-CDE74D94B875}" srcOrd="2" destOrd="0" presId="urn:microsoft.com/office/officeart/2005/8/layout/hProcess11"/>
    <dgm:cxn modelId="{DFAFD72A-353F-2C44-A6FE-C562C14AD8F3}" type="presParOf" srcId="{44F2E837-4C6B-AE44-936A-F20C63D95391}" destId="{0BF3237A-19D3-D749-9329-24F501C59BCD}" srcOrd="3" destOrd="0" presId="urn:microsoft.com/office/officeart/2005/8/layout/hProcess11"/>
    <dgm:cxn modelId="{5C9BD116-FAB4-EE42-AAF6-7D727E044F8C}" type="presParOf" srcId="{44F2E837-4C6B-AE44-936A-F20C63D95391}" destId="{AE5525B8-249D-8E46-9D95-EDFC378A1298}" srcOrd="4" destOrd="0" presId="urn:microsoft.com/office/officeart/2005/8/layout/hProcess11"/>
    <dgm:cxn modelId="{AEEECE98-409A-EA45-A2BE-BEF525433234}" type="presParOf" srcId="{AE5525B8-249D-8E46-9D95-EDFC378A1298}" destId="{627E6697-B06E-3241-869C-5E6184236450}" srcOrd="0" destOrd="0" presId="urn:microsoft.com/office/officeart/2005/8/layout/hProcess11"/>
    <dgm:cxn modelId="{DB527C1E-35CC-BC43-91B8-CC3BED534D57}" type="presParOf" srcId="{AE5525B8-249D-8E46-9D95-EDFC378A1298}" destId="{A41A7476-41B4-CB49-8D35-00B859719D7B}" srcOrd="1" destOrd="0" presId="urn:microsoft.com/office/officeart/2005/8/layout/hProcess11"/>
    <dgm:cxn modelId="{135783DF-B148-3F45-B0D2-07EDB66F9B0D}" type="presParOf" srcId="{AE5525B8-249D-8E46-9D95-EDFC378A1298}" destId="{9389AE99-51FC-E14A-86BC-052652CB6662}" srcOrd="2" destOrd="0" presId="urn:microsoft.com/office/officeart/2005/8/layout/hProcess1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D5C2197-82DE-E942-A6A8-7CC9C92A1215}" type="doc">
      <dgm:prSet loTypeId="urn:microsoft.com/office/officeart/2005/8/layout/vProcess5" loCatId="" qsTypeId="urn:microsoft.com/office/officeart/2005/8/quickstyle/simple1" qsCatId="simple" csTypeId="urn:microsoft.com/office/officeart/2005/8/colors/accent1_2" csCatId="accent1" phldr="1"/>
      <dgm:spPr/>
      <dgm:t>
        <a:bodyPr/>
        <a:lstStyle/>
        <a:p>
          <a:endParaRPr lang="en-GB"/>
        </a:p>
      </dgm:t>
    </dgm:pt>
    <dgm:pt modelId="{0B6E4D1D-C330-5240-B8A7-75A9318262F0}">
      <dgm:prSet phldrT="[Text]" custT="1"/>
      <dgm:spPr/>
      <dgm:t>
        <a:bodyPr/>
        <a:lstStyle/>
        <a:p>
          <a:pPr algn="just"/>
          <a:r>
            <a:rPr lang="en-GB" sz="2000" dirty="0">
              <a:latin typeface="Book Antiqua" panose="02040602050305030304" pitchFamily="18" charset="0"/>
            </a:rPr>
            <a:t>Financial inclusion of women through microcredit</a:t>
          </a:r>
        </a:p>
      </dgm:t>
    </dgm:pt>
    <dgm:pt modelId="{53CB3A11-8BBD-A649-A6D7-1725282A6FC6}" type="parTrans" cxnId="{D0FB3EBE-58D5-9040-A9E3-A5F55DC19D28}">
      <dgm:prSet/>
      <dgm:spPr/>
      <dgm:t>
        <a:bodyPr/>
        <a:lstStyle/>
        <a:p>
          <a:endParaRPr lang="en-GB"/>
        </a:p>
      </dgm:t>
    </dgm:pt>
    <dgm:pt modelId="{9C292DF8-FF4E-DD42-8E34-1AA66C598563}" type="sibTrans" cxnId="{D0FB3EBE-58D5-9040-A9E3-A5F55DC19D28}">
      <dgm:prSet/>
      <dgm:spPr/>
      <dgm:t>
        <a:bodyPr/>
        <a:lstStyle/>
        <a:p>
          <a:endParaRPr lang="en-GB"/>
        </a:p>
      </dgm:t>
    </dgm:pt>
    <dgm:pt modelId="{452DEBF7-3033-1044-AA9B-44EC0AB14A9F}">
      <dgm:prSet phldrT="[Text]" custT="1"/>
      <dgm:spPr/>
      <dgm:t>
        <a:bodyPr/>
        <a:lstStyle/>
        <a:p>
          <a:pPr algn="just"/>
          <a:r>
            <a:rPr lang="en-GB" sz="2000" dirty="0">
              <a:latin typeface="Book Antiqua" panose="02040602050305030304" pitchFamily="18" charset="0"/>
            </a:rPr>
            <a:t>Livelihood generation activities, watershed management, collective farming, disability intervention activities </a:t>
          </a:r>
        </a:p>
      </dgm:t>
    </dgm:pt>
    <dgm:pt modelId="{E8032067-E062-9C4F-9A61-38B93C4D5FDE}" type="parTrans" cxnId="{B1E62F18-8351-3B4A-9A2C-491F8E293FD8}">
      <dgm:prSet/>
      <dgm:spPr/>
      <dgm:t>
        <a:bodyPr/>
        <a:lstStyle/>
        <a:p>
          <a:endParaRPr lang="en-GB"/>
        </a:p>
      </dgm:t>
    </dgm:pt>
    <dgm:pt modelId="{6AAED355-5818-004E-B141-C222368FAFCF}" type="sibTrans" cxnId="{B1E62F18-8351-3B4A-9A2C-491F8E293FD8}">
      <dgm:prSet/>
      <dgm:spPr/>
      <dgm:t>
        <a:bodyPr/>
        <a:lstStyle/>
        <a:p>
          <a:endParaRPr lang="en-GB"/>
        </a:p>
      </dgm:t>
    </dgm:pt>
    <dgm:pt modelId="{E1A5FD77-E3CD-2142-BC16-217453F23BE3}" type="pres">
      <dgm:prSet presAssocID="{3D5C2197-82DE-E942-A6A8-7CC9C92A1215}" presName="outerComposite" presStyleCnt="0">
        <dgm:presLayoutVars>
          <dgm:chMax val="5"/>
          <dgm:dir/>
          <dgm:resizeHandles val="exact"/>
        </dgm:presLayoutVars>
      </dgm:prSet>
      <dgm:spPr/>
    </dgm:pt>
    <dgm:pt modelId="{486ED91B-11A5-0841-B56E-7BEC42C64775}" type="pres">
      <dgm:prSet presAssocID="{3D5C2197-82DE-E942-A6A8-7CC9C92A1215}" presName="dummyMaxCanvas" presStyleCnt="0">
        <dgm:presLayoutVars/>
      </dgm:prSet>
      <dgm:spPr/>
    </dgm:pt>
    <dgm:pt modelId="{F6DFD932-4051-7A4A-890C-9D2DAB9FF371}" type="pres">
      <dgm:prSet presAssocID="{3D5C2197-82DE-E942-A6A8-7CC9C92A1215}" presName="TwoNodes_1" presStyleLbl="node1" presStyleIdx="0" presStyleCnt="2" custScaleX="60116" custScaleY="93956" custLinFactNeighborX="-20160" custLinFactNeighborY="-702">
        <dgm:presLayoutVars>
          <dgm:bulletEnabled val="1"/>
        </dgm:presLayoutVars>
      </dgm:prSet>
      <dgm:spPr/>
    </dgm:pt>
    <dgm:pt modelId="{14ADC334-AC70-C14E-A1FA-5902EC05CEB6}" type="pres">
      <dgm:prSet presAssocID="{3D5C2197-82DE-E942-A6A8-7CC9C92A1215}" presName="TwoNodes_2" presStyleLbl="node1" presStyleIdx="1" presStyleCnt="2" custScaleX="64316" custScaleY="108243" custLinFactNeighborX="16732" custLinFactNeighborY="-4095">
        <dgm:presLayoutVars>
          <dgm:bulletEnabled val="1"/>
        </dgm:presLayoutVars>
      </dgm:prSet>
      <dgm:spPr/>
    </dgm:pt>
    <dgm:pt modelId="{48C12B86-3D5D-7D4B-A96B-6B21910BB9A6}" type="pres">
      <dgm:prSet presAssocID="{3D5C2197-82DE-E942-A6A8-7CC9C92A1215}" presName="TwoConn_1-2" presStyleLbl="fgAccFollowNode1" presStyleIdx="0" presStyleCnt="1" custScaleX="38313" custScaleY="100000" custLinFactX="-100000" custLinFactNeighborX="-150836" custLinFactNeighborY="-48792">
        <dgm:presLayoutVars>
          <dgm:bulletEnabled val="1"/>
        </dgm:presLayoutVars>
      </dgm:prSet>
      <dgm:spPr/>
    </dgm:pt>
    <dgm:pt modelId="{E5198DD8-4DAA-CE43-8E42-BA136611B8F4}" type="pres">
      <dgm:prSet presAssocID="{3D5C2197-82DE-E942-A6A8-7CC9C92A1215}" presName="TwoNodes_1_text" presStyleLbl="node1" presStyleIdx="1" presStyleCnt="2">
        <dgm:presLayoutVars>
          <dgm:bulletEnabled val="1"/>
        </dgm:presLayoutVars>
      </dgm:prSet>
      <dgm:spPr/>
    </dgm:pt>
    <dgm:pt modelId="{C99D82E5-EBA0-0A4B-973F-8FE227C17AEB}" type="pres">
      <dgm:prSet presAssocID="{3D5C2197-82DE-E942-A6A8-7CC9C92A1215}" presName="TwoNodes_2_text" presStyleLbl="node1" presStyleIdx="1" presStyleCnt="2">
        <dgm:presLayoutVars>
          <dgm:bulletEnabled val="1"/>
        </dgm:presLayoutVars>
      </dgm:prSet>
      <dgm:spPr/>
    </dgm:pt>
  </dgm:ptLst>
  <dgm:cxnLst>
    <dgm:cxn modelId="{60D0C50E-F85A-0543-8337-840F30ABE571}" type="presOf" srcId="{452DEBF7-3033-1044-AA9B-44EC0AB14A9F}" destId="{14ADC334-AC70-C14E-A1FA-5902EC05CEB6}" srcOrd="0" destOrd="0" presId="urn:microsoft.com/office/officeart/2005/8/layout/vProcess5"/>
    <dgm:cxn modelId="{93348810-B377-BA4F-82EE-E8F522FFBB13}" type="presOf" srcId="{0B6E4D1D-C330-5240-B8A7-75A9318262F0}" destId="{E5198DD8-4DAA-CE43-8E42-BA136611B8F4}" srcOrd="1" destOrd="0" presId="urn:microsoft.com/office/officeart/2005/8/layout/vProcess5"/>
    <dgm:cxn modelId="{B1E62F18-8351-3B4A-9A2C-491F8E293FD8}" srcId="{3D5C2197-82DE-E942-A6A8-7CC9C92A1215}" destId="{452DEBF7-3033-1044-AA9B-44EC0AB14A9F}" srcOrd="1" destOrd="0" parTransId="{E8032067-E062-9C4F-9A61-38B93C4D5FDE}" sibTransId="{6AAED355-5818-004E-B141-C222368FAFCF}"/>
    <dgm:cxn modelId="{2866942E-4362-FE4F-82F3-1D64A1CD9792}" type="presOf" srcId="{3D5C2197-82DE-E942-A6A8-7CC9C92A1215}" destId="{E1A5FD77-E3CD-2142-BC16-217453F23BE3}" srcOrd="0" destOrd="0" presId="urn:microsoft.com/office/officeart/2005/8/layout/vProcess5"/>
    <dgm:cxn modelId="{95C08862-B832-1948-BBE0-748ADDCD50A6}" type="presOf" srcId="{9C292DF8-FF4E-DD42-8E34-1AA66C598563}" destId="{48C12B86-3D5D-7D4B-A96B-6B21910BB9A6}" srcOrd="0" destOrd="0" presId="urn:microsoft.com/office/officeart/2005/8/layout/vProcess5"/>
    <dgm:cxn modelId="{A818BB62-1003-5D43-B70B-1F5E18235839}" type="presOf" srcId="{0B6E4D1D-C330-5240-B8A7-75A9318262F0}" destId="{F6DFD932-4051-7A4A-890C-9D2DAB9FF371}" srcOrd="0" destOrd="0" presId="urn:microsoft.com/office/officeart/2005/8/layout/vProcess5"/>
    <dgm:cxn modelId="{D0FB3EBE-58D5-9040-A9E3-A5F55DC19D28}" srcId="{3D5C2197-82DE-E942-A6A8-7CC9C92A1215}" destId="{0B6E4D1D-C330-5240-B8A7-75A9318262F0}" srcOrd="0" destOrd="0" parTransId="{53CB3A11-8BBD-A649-A6D7-1725282A6FC6}" sibTransId="{9C292DF8-FF4E-DD42-8E34-1AA66C598563}"/>
    <dgm:cxn modelId="{2AA831FF-4AAC-0A46-84E2-C2D3D84740BF}" type="presOf" srcId="{452DEBF7-3033-1044-AA9B-44EC0AB14A9F}" destId="{C99D82E5-EBA0-0A4B-973F-8FE227C17AEB}" srcOrd="1" destOrd="0" presId="urn:microsoft.com/office/officeart/2005/8/layout/vProcess5"/>
    <dgm:cxn modelId="{139257A5-D2AD-9A4B-8C21-65F7BDA00679}" type="presParOf" srcId="{E1A5FD77-E3CD-2142-BC16-217453F23BE3}" destId="{486ED91B-11A5-0841-B56E-7BEC42C64775}" srcOrd="0" destOrd="0" presId="urn:microsoft.com/office/officeart/2005/8/layout/vProcess5"/>
    <dgm:cxn modelId="{DF232297-675A-D748-876E-2F015CE7CB52}" type="presParOf" srcId="{E1A5FD77-E3CD-2142-BC16-217453F23BE3}" destId="{F6DFD932-4051-7A4A-890C-9D2DAB9FF371}" srcOrd="1" destOrd="0" presId="urn:microsoft.com/office/officeart/2005/8/layout/vProcess5"/>
    <dgm:cxn modelId="{41CB6335-31C3-C445-9016-EBA5085B5EC5}" type="presParOf" srcId="{E1A5FD77-E3CD-2142-BC16-217453F23BE3}" destId="{14ADC334-AC70-C14E-A1FA-5902EC05CEB6}" srcOrd="2" destOrd="0" presId="urn:microsoft.com/office/officeart/2005/8/layout/vProcess5"/>
    <dgm:cxn modelId="{5838E835-1A11-9747-9F82-687653BE03CF}" type="presParOf" srcId="{E1A5FD77-E3CD-2142-BC16-217453F23BE3}" destId="{48C12B86-3D5D-7D4B-A96B-6B21910BB9A6}" srcOrd="3" destOrd="0" presId="urn:microsoft.com/office/officeart/2005/8/layout/vProcess5"/>
    <dgm:cxn modelId="{A1F29B1F-4408-C946-8DFF-EF9CA1D45E30}" type="presParOf" srcId="{E1A5FD77-E3CD-2142-BC16-217453F23BE3}" destId="{E5198DD8-4DAA-CE43-8E42-BA136611B8F4}" srcOrd="4" destOrd="0" presId="urn:microsoft.com/office/officeart/2005/8/layout/vProcess5"/>
    <dgm:cxn modelId="{E3DFC976-F5AE-904B-B335-D488A3CC78DA}" type="presParOf" srcId="{E1A5FD77-E3CD-2142-BC16-217453F23BE3}" destId="{C99D82E5-EBA0-0A4B-973F-8FE227C17AEB}" srcOrd="5"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FAD4F60-9FE1-AA4C-9A39-7CE4B1BD4159}">
      <dsp:nvSpPr>
        <dsp:cNvPr id="0" name=""/>
        <dsp:cNvSpPr/>
      </dsp:nvSpPr>
      <dsp:spPr>
        <a:xfrm flipH="1">
          <a:off x="591091" y="0"/>
          <a:ext cx="3751407" cy="2585323"/>
        </a:xfrm>
        <a:prstGeom prst="ellipse">
          <a:avLst/>
        </a:prstGeom>
        <a:solidFill>
          <a:schemeClr val="accent1">
            <a:alpha val="50000"/>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r>
            <a:rPr lang="en-IN" sz="2000" kern="1200" dirty="0">
              <a:latin typeface="Book Antiqua" panose="02040602050305030304" pitchFamily="18" charset="0"/>
            </a:rPr>
            <a:t>Political Empowerment</a:t>
          </a:r>
        </a:p>
      </dsp:txBody>
      <dsp:txXfrm>
        <a:off x="1140472" y="378612"/>
        <a:ext cx="2652645" cy="182809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D1B425D-FD73-5540-8802-6131D5A8E3BC}">
      <dsp:nvSpPr>
        <dsp:cNvPr id="0" name=""/>
        <dsp:cNvSpPr/>
      </dsp:nvSpPr>
      <dsp:spPr>
        <a:xfrm>
          <a:off x="0" y="1305401"/>
          <a:ext cx="10515600" cy="1740535"/>
        </a:xfrm>
        <a:prstGeom prst="notchedRightArrow">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02798D7-0E5F-0A4D-BCA3-4A42F1352789}">
      <dsp:nvSpPr>
        <dsp:cNvPr id="0" name=""/>
        <dsp:cNvSpPr/>
      </dsp:nvSpPr>
      <dsp:spPr>
        <a:xfrm>
          <a:off x="4621" y="0"/>
          <a:ext cx="3049934" cy="17405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142240" rIns="142240" bIns="142240" numCol="1" spcCol="1270" anchor="b" anchorCtr="0">
          <a:noAutofit/>
        </a:bodyPr>
        <a:lstStyle/>
        <a:p>
          <a:pPr marL="0" lvl="0" indent="0" algn="ctr" defTabSz="889000">
            <a:lnSpc>
              <a:spcPct val="90000"/>
            </a:lnSpc>
            <a:spcBef>
              <a:spcPct val="0"/>
            </a:spcBef>
            <a:spcAft>
              <a:spcPct val="35000"/>
            </a:spcAft>
            <a:buNone/>
          </a:pPr>
          <a:r>
            <a:rPr lang="en-US" sz="2000" kern="1200" dirty="0">
              <a:latin typeface="Book Antiqua" panose="02040602050305030304" pitchFamily="18" charset="0"/>
              <a:cs typeface="Times New Roman" panose="02020603050405020304" pitchFamily="18" charset="0"/>
            </a:rPr>
            <a:t>Enabling provisions in the Kerala Panchayat Raj Act and Municipalities Act</a:t>
          </a:r>
          <a:endParaRPr lang="en-GB" sz="2000" kern="1200" dirty="0">
            <a:latin typeface="Book Antiqua" panose="02040602050305030304" pitchFamily="18" charset="0"/>
          </a:endParaRPr>
        </a:p>
      </dsp:txBody>
      <dsp:txXfrm>
        <a:off x="4621" y="0"/>
        <a:ext cx="3049934" cy="1740535"/>
      </dsp:txXfrm>
    </dsp:sp>
    <dsp:sp modelId="{C892387B-4321-134E-8366-25698A8EE9B1}">
      <dsp:nvSpPr>
        <dsp:cNvPr id="0" name=""/>
        <dsp:cNvSpPr/>
      </dsp:nvSpPr>
      <dsp:spPr>
        <a:xfrm>
          <a:off x="1312021" y="1958102"/>
          <a:ext cx="435133" cy="435133"/>
        </a:xfrm>
        <a:prstGeom prst="ellipse">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1238214-9426-E94C-A947-7F320870E86B}">
      <dsp:nvSpPr>
        <dsp:cNvPr id="0" name=""/>
        <dsp:cNvSpPr/>
      </dsp:nvSpPr>
      <dsp:spPr>
        <a:xfrm>
          <a:off x="3207052" y="2610803"/>
          <a:ext cx="3049934" cy="17405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142240" rIns="142240" bIns="142240" numCol="1" spcCol="1270" anchor="t" anchorCtr="0">
          <a:noAutofit/>
        </a:bodyPr>
        <a:lstStyle/>
        <a:p>
          <a:pPr marL="0" lvl="0" indent="0" algn="ctr" defTabSz="889000">
            <a:lnSpc>
              <a:spcPct val="90000"/>
            </a:lnSpc>
            <a:spcBef>
              <a:spcPct val="0"/>
            </a:spcBef>
            <a:spcAft>
              <a:spcPct val="35000"/>
            </a:spcAft>
            <a:buNone/>
          </a:pPr>
          <a:r>
            <a:rPr lang="en-GB" sz="2000" kern="1200" dirty="0">
              <a:latin typeface="Book Antiqua" panose="02040602050305030304" pitchFamily="18" charset="0"/>
            </a:rPr>
            <a:t>2010- Reservation of women in local bodies enhanced to 50 %</a:t>
          </a:r>
        </a:p>
      </dsp:txBody>
      <dsp:txXfrm>
        <a:off x="3207052" y="2610803"/>
        <a:ext cx="3049934" cy="1740535"/>
      </dsp:txXfrm>
    </dsp:sp>
    <dsp:sp modelId="{43B3552F-B82C-7E41-BFEF-EB90369958BF}">
      <dsp:nvSpPr>
        <dsp:cNvPr id="0" name=""/>
        <dsp:cNvSpPr/>
      </dsp:nvSpPr>
      <dsp:spPr>
        <a:xfrm>
          <a:off x="4514453" y="1958102"/>
          <a:ext cx="435133" cy="435133"/>
        </a:xfrm>
        <a:prstGeom prst="ellipse">
          <a:avLst/>
        </a:prstGeom>
        <a:solidFill>
          <a:schemeClr val="accent5">
            <a:hueOff val="-6076075"/>
            <a:satOff val="-413"/>
            <a:lumOff val="981"/>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27E6697-B06E-3241-869C-5E6184236450}">
      <dsp:nvSpPr>
        <dsp:cNvPr id="0" name=""/>
        <dsp:cNvSpPr/>
      </dsp:nvSpPr>
      <dsp:spPr>
        <a:xfrm>
          <a:off x="6409484" y="0"/>
          <a:ext cx="3049934" cy="17405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33832" tIns="433832" rIns="433832" bIns="433832" numCol="1" spcCol="1270" anchor="b" anchorCtr="0">
          <a:noAutofit/>
        </a:bodyPr>
        <a:lstStyle/>
        <a:p>
          <a:pPr marL="0" lvl="0" indent="0" algn="ctr" defTabSz="2711450">
            <a:lnSpc>
              <a:spcPct val="90000"/>
            </a:lnSpc>
            <a:spcBef>
              <a:spcPct val="0"/>
            </a:spcBef>
            <a:spcAft>
              <a:spcPct val="35000"/>
            </a:spcAft>
            <a:buNone/>
          </a:pPr>
          <a:endParaRPr lang="en-GB" sz="6100" kern="1200"/>
        </a:p>
      </dsp:txBody>
      <dsp:txXfrm>
        <a:off x="6409484" y="0"/>
        <a:ext cx="3049934" cy="1740535"/>
      </dsp:txXfrm>
    </dsp:sp>
    <dsp:sp modelId="{A41A7476-41B4-CB49-8D35-00B859719D7B}">
      <dsp:nvSpPr>
        <dsp:cNvPr id="0" name=""/>
        <dsp:cNvSpPr/>
      </dsp:nvSpPr>
      <dsp:spPr>
        <a:xfrm>
          <a:off x="7716884" y="1958102"/>
          <a:ext cx="435133" cy="435133"/>
        </a:xfrm>
        <a:prstGeom prst="ellipse">
          <a:avLst/>
        </a:prstGeom>
        <a:solidFill>
          <a:schemeClr val="accent5">
            <a:hueOff val="-12152150"/>
            <a:satOff val="-826"/>
            <a:lumOff val="1961"/>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6DFD932-4051-7A4A-890C-9D2DAB9FF371}">
      <dsp:nvSpPr>
        <dsp:cNvPr id="0" name=""/>
        <dsp:cNvSpPr/>
      </dsp:nvSpPr>
      <dsp:spPr>
        <a:xfrm>
          <a:off x="0" y="4958"/>
          <a:ext cx="5200371" cy="1797074"/>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just" defTabSz="889000">
            <a:lnSpc>
              <a:spcPct val="90000"/>
            </a:lnSpc>
            <a:spcBef>
              <a:spcPct val="0"/>
            </a:spcBef>
            <a:spcAft>
              <a:spcPct val="35000"/>
            </a:spcAft>
            <a:buNone/>
          </a:pPr>
          <a:r>
            <a:rPr lang="en-GB" sz="2000" kern="1200" dirty="0">
              <a:latin typeface="Book Antiqua" panose="02040602050305030304" pitchFamily="18" charset="0"/>
            </a:rPr>
            <a:t>Financial inclusion of women through microcredit</a:t>
          </a:r>
        </a:p>
      </dsp:txBody>
      <dsp:txXfrm>
        <a:off x="52635" y="57593"/>
        <a:ext cx="3974022" cy="1691804"/>
      </dsp:txXfrm>
    </dsp:sp>
    <dsp:sp modelId="{14ADC334-AC70-C14E-A1FA-5902EC05CEB6}">
      <dsp:nvSpPr>
        <dsp:cNvPr id="0" name=""/>
        <dsp:cNvSpPr/>
      </dsp:nvSpPr>
      <dsp:spPr>
        <a:xfrm>
          <a:off x="4517414" y="2141145"/>
          <a:ext cx="5563695" cy="2070338"/>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just" defTabSz="889000">
            <a:lnSpc>
              <a:spcPct val="90000"/>
            </a:lnSpc>
            <a:spcBef>
              <a:spcPct val="0"/>
            </a:spcBef>
            <a:spcAft>
              <a:spcPct val="35000"/>
            </a:spcAft>
            <a:buNone/>
          </a:pPr>
          <a:r>
            <a:rPr lang="en-GB" sz="2000" kern="1200" dirty="0">
              <a:latin typeface="Book Antiqua" panose="02040602050305030304" pitchFamily="18" charset="0"/>
            </a:rPr>
            <a:t>Livelihood generation activities, watershed management, collective farming, disability intervention activities </a:t>
          </a:r>
        </a:p>
      </dsp:txBody>
      <dsp:txXfrm>
        <a:off x="4578052" y="2201783"/>
        <a:ext cx="3660988" cy="1949062"/>
      </dsp:txXfrm>
    </dsp:sp>
    <dsp:sp modelId="{48C12B86-3D5D-7D4B-A96B-6B21910BB9A6}">
      <dsp:nvSpPr>
        <dsp:cNvPr id="0" name=""/>
        <dsp:cNvSpPr/>
      </dsp:nvSpPr>
      <dsp:spPr>
        <a:xfrm>
          <a:off x="4672286" y="857559"/>
          <a:ext cx="476322" cy="1243239"/>
        </a:xfrm>
        <a:prstGeom prst="downArrow">
          <a:avLst>
            <a:gd name="adj1" fmla="val 55000"/>
            <a:gd name="adj2" fmla="val 45000"/>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GB" sz="3600" kern="1200"/>
        </a:p>
      </dsp:txBody>
      <dsp:txXfrm>
        <a:off x="4779458" y="857559"/>
        <a:ext cx="261978" cy="1125349"/>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839625C-DAA0-4EA6-8FE6-2BE5CA84B106}" type="datetimeFigureOut">
              <a:rPr lang="en-IN" smtClean="0"/>
              <a:t>19/06/25</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48E0D5B-E20B-4088-8370-FD5D9F866C63}" type="slidenum">
              <a:rPr lang="en-IN" smtClean="0"/>
              <a:t>‹#›</a:t>
            </a:fld>
            <a:endParaRPr lang="en-IN"/>
          </a:p>
        </p:txBody>
      </p:sp>
    </p:spTree>
    <p:extLst>
      <p:ext uri="{BB962C8B-B14F-4D97-AF65-F5344CB8AC3E}">
        <p14:creationId xmlns:p14="http://schemas.microsoft.com/office/powerpoint/2010/main" val="34020088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48E0D5B-E20B-4088-8370-FD5D9F866C63}" type="slidenum">
              <a:rPr lang="en-IN" smtClean="0"/>
              <a:t>7</a:t>
            </a:fld>
            <a:endParaRPr lang="en-IN"/>
          </a:p>
        </p:txBody>
      </p:sp>
    </p:spTree>
    <p:extLst>
      <p:ext uri="{BB962C8B-B14F-4D97-AF65-F5344CB8AC3E}">
        <p14:creationId xmlns:p14="http://schemas.microsoft.com/office/powerpoint/2010/main" val="40034572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48E0D5B-E20B-4088-8370-FD5D9F866C63}" type="slidenum">
              <a:rPr lang="en-IN" smtClean="0"/>
              <a:t>12</a:t>
            </a:fld>
            <a:endParaRPr lang="en-IN"/>
          </a:p>
        </p:txBody>
      </p:sp>
    </p:spTree>
    <p:extLst>
      <p:ext uri="{BB962C8B-B14F-4D97-AF65-F5344CB8AC3E}">
        <p14:creationId xmlns:p14="http://schemas.microsoft.com/office/powerpoint/2010/main" val="33670414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48E0D5B-E20B-4088-8370-FD5D9F866C63}" type="slidenum">
              <a:rPr lang="en-IN" smtClean="0"/>
              <a:t>21</a:t>
            </a:fld>
            <a:endParaRPr lang="en-IN"/>
          </a:p>
        </p:txBody>
      </p:sp>
    </p:spTree>
    <p:extLst>
      <p:ext uri="{BB962C8B-B14F-4D97-AF65-F5344CB8AC3E}">
        <p14:creationId xmlns:p14="http://schemas.microsoft.com/office/powerpoint/2010/main" val="32858648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FAB2EF-AA6B-071C-F105-65C9E2C6E55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41A2EADD-F337-735B-9EAB-828BD707DC5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05AF91AD-DEE9-30BB-87A2-3FFC5A47BD1A}"/>
              </a:ext>
            </a:extLst>
          </p:cNvPr>
          <p:cNvSpPr>
            <a:spLocks noGrp="1"/>
          </p:cNvSpPr>
          <p:nvPr>
            <p:ph type="dt" sz="half" idx="10"/>
          </p:nvPr>
        </p:nvSpPr>
        <p:spPr/>
        <p:txBody>
          <a:bodyPr/>
          <a:lstStyle/>
          <a:p>
            <a:fld id="{574B510A-C19B-4006-A9CC-D0006FE74515}" type="datetimeFigureOut">
              <a:rPr lang="en-IN" smtClean="0"/>
              <a:t>19/06/25</a:t>
            </a:fld>
            <a:endParaRPr lang="en-IN"/>
          </a:p>
        </p:txBody>
      </p:sp>
      <p:sp>
        <p:nvSpPr>
          <p:cNvPr id="5" name="Footer Placeholder 4">
            <a:extLst>
              <a:ext uri="{FF2B5EF4-FFF2-40B4-BE49-F238E27FC236}">
                <a16:creationId xmlns:a16="http://schemas.microsoft.com/office/drawing/2014/main" id="{3104A14C-3B5E-7521-E48D-5C3A83EA7830}"/>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92D4755D-EB0D-186C-54A5-500A76E607D2}"/>
              </a:ext>
            </a:extLst>
          </p:cNvPr>
          <p:cNvSpPr>
            <a:spLocks noGrp="1"/>
          </p:cNvSpPr>
          <p:nvPr>
            <p:ph type="sldNum" sz="quarter" idx="12"/>
          </p:nvPr>
        </p:nvSpPr>
        <p:spPr/>
        <p:txBody>
          <a:bodyPr/>
          <a:lstStyle/>
          <a:p>
            <a:fld id="{06281B44-21A1-40F6-9D4B-8D554CFFBC4D}" type="slidenum">
              <a:rPr lang="en-IN" smtClean="0"/>
              <a:t>‹#›</a:t>
            </a:fld>
            <a:endParaRPr lang="en-IN"/>
          </a:p>
        </p:txBody>
      </p:sp>
    </p:spTree>
    <p:extLst>
      <p:ext uri="{BB962C8B-B14F-4D97-AF65-F5344CB8AC3E}">
        <p14:creationId xmlns:p14="http://schemas.microsoft.com/office/powerpoint/2010/main" val="23882364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97E637-AA95-559D-D70D-F93B56540900}"/>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89D3E7ED-96A1-8FAD-8A93-448A9B4C11D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400D85FD-76E3-DAF5-A193-A4686EAA2300}"/>
              </a:ext>
            </a:extLst>
          </p:cNvPr>
          <p:cNvSpPr>
            <a:spLocks noGrp="1"/>
          </p:cNvSpPr>
          <p:nvPr>
            <p:ph type="dt" sz="half" idx="10"/>
          </p:nvPr>
        </p:nvSpPr>
        <p:spPr/>
        <p:txBody>
          <a:bodyPr/>
          <a:lstStyle/>
          <a:p>
            <a:fld id="{574B510A-C19B-4006-A9CC-D0006FE74515}" type="datetimeFigureOut">
              <a:rPr lang="en-IN" smtClean="0"/>
              <a:t>19/06/25</a:t>
            </a:fld>
            <a:endParaRPr lang="en-IN"/>
          </a:p>
        </p:txBody>
      </p:sp>
      <p:sp>
        <p:nvSpPr>
          <p:cNvPr id="5" name="Footer Placeholder 4">
            <a:extLst>
              <a:ext uri="{FF2B5EF4-FFF2-40B4-BE49-F238E27FC236}">
                <a16:creationId xmlns:a16="http://schemas.microsoft.com/office/drawing/2014/main" id="{7BE1B4A0-19CC-AF3F-0A56-38E7600DB865}"/>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E612B55E-37D5-B37B-3613-2FAC6FEC1E71}"/>
              </a:ext>
            </a:extLst>
          </p:cNvPr>
          <p:cNvSpPr>
            <a:spLocks noGrp="1"/>
          </p:cNvSpPr>
          <p:nvPr>
            <p:ph type="sldNum" sz="quarter" idx="12"/>
          </p:nvPr>
        </p:nvSpPr>
        <p:spPr/>
        <p:txBody>
          <a:bodyPr/>
          <a:lstStyle/>
          <a:p>
            <a:fld id="{06281B44-21A1-40F6-9D4B-8D554CFFBC4D}" type="slidenum">
              <a:rPr lang="en-IN" smtClean="0"/>
              <a:t>‹#›</a:t>
            </a:fld>
            <a:endParaRPr lang="en-IN"/>
          </a:p>
        </p:txBody>
      </p:sp>
    </p:spTree>
    <p:extLst>
      <p:ext uri="{BB962C8B-B14F-4D97-AF65-F5344CB8AC3E}">
        <p14:creationId xmlns:p14="http://schemas.microsoft.com/office/powerpoint/2010/main" val="968909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EAF6AAB-2DA7-47DF-A0D1-37742C24182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FA114D6A-155E-B6B6-3A0C-2372F1BDCBB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0DAF5502-35A1-FBC8-4DDF-3C975566A571}"/>
              </a:ext>
            </a:extLst>
          </p:cNvPr>
          <p:cNvSpPr>
            <a:spLocks noGrp="1"/>
          </p:cNvSpPr>
          <p:nvPr>
            <p:ph type="dt" sz="half" idx="10"/>
          </p:nvPr>
        </p:nvSpPr>
        <p:spPr/>
        <p:txBody>
          <a:bodyPr/>
          <a:lstStyle/>
          <a:p>
            <a:fld id="{574B510A-C19B-4006-A9CC-D0006FE74515}" type="datetimeFigureOut">
              <a:rPr lang="en-IN" smtClean="0"/>
              <a:t>19/06/25</a:t>
            </a:fld>
            <a:endParaRPr lang="en-IN"/>
          </a:p>
        </p:txBody>
      </p:sp>
      <p:sp>
        <p:nvSpPr>
          <p:cNvPr id="5" name="Footer Placeholder 4">
            <a:extLst>
              <a:ext uri="{FF2B5EF4-FFF2-40B4-BE49-F238E27FC236}">
                <a16:creationId xmlns:a16="http://schemas.microsoft.com/office/drawing/2014/main" id="{2093C995-CFD2-1510-2C5F-2937F20777F6}"/>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1559977B-E1E1-F99F-3CB9-17D8C60B994C}"/>
              </a:ext>
            </a:extLst>
          </p:cNvPr>
          <p:cNvSpPr>
            <a:spLocks noGrp="1"/>
          </p:cNvSpPr>
          <p:nvPr>
            <p:ph type="sldNum" sz="quarter" idx="12"/>
          </p:nvPr>
        </p:nvSpPr>
        <p:spPr/>
        <p:txBody>
          <a:bodyPr/>
          <a:lstStyle/>
          <a:p>
            <a:fld id="{06281B44-21A1-40F6-9D4B-8D554CFFBC4D}" type="slidenum">
              <a:rPr lang="en-IN" smtClean="0"/>
              <a:t>‹#›</a:t>
            </a:fld>
            <a:endParaRPr lang="en-IN"/>
          </a:p>
        </p:txBody>
      </p:sp>
    </p:spTree>
    <p:extLst>
      <p:ext uri="{BB962C8B-B14F-4D97-AF65-F5344CB8AC3E}">
        <p14:creationId xmlns:p14="http://schemas.microsoft.com/office/powerpoint/2010/main" val="2613341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CAA707-27D8-6330-C645-232C8CFAEC67}"/>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980F2DDF-5627-618C-A777-CEEE5537902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25EDDD3C-3D56-43FA-5868-A77DA11BE5D2}"/>
              </a:ext>
            </a:extLst>
          </p:cNvPr>
          <p:cNvSpPr>
            <a:spLocks noGrp="1"/>
          </p:cNvSpPr>
          <p:nvPr>
            <p:ph type="dt" sz="half" idx="10"/>
          </p:nvPr>
        </p:nvSpPr>
        <p:spPr/>
        <p:txBody>
          <a:bodyPr/>
          <a:lstStyle/>
          <a:p>
            <a:fld id="{574B510A-C19B-4006-A9CC-D0006FE74515}" type="datetimeFigureOut">
              <a:rPr lang="en-IN" smtClean="0"/>
              <a:t>19/06/25</a:t>
            </a:fld>
            <a:endParaRPr lang="en-IN"/>
          </a:p>
        </p:txBody>
      </p:sp>
      <p:sp>
        <p:nvSpPr>
          <p:cNvPr id="5" name="Footer Placeholder 4">
            <a:extLst>
              <a:ext uri="{FF2B5EF4-FFF2-40B4-BE49-F238E27FC236}">
                <a16:creationId xmlns:a16="http://schemas.microsoft.com/office/drawing/2014/main" id="{EE1DD1F9-64AA-0345-BDF1-90D7ACB04528}"/>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CD851507-8A13-3A44-6142-76270702D6BB}"/>
              </a:ext>
            </a:extLst>
          </p:cNvPr>
          <p:cNvSpPr>
            <a:spLocks noGrp="1"/>
          </p:cNvSpPr>
          <p:nvPr>
            <p:ph type="sldNum" sz="quarter" idx="12"/>
          </p:nvPr>
        </p:nvSpPr>
        <p:spPr/>
        <p:txBody>
          <a:bodyPr/>
          <a:lstStyle/>
          <a:p>
            <a:fld id="{06281B44-21A1-40F6-9D4B-8D554CFFBC4D}" type="slidenum">
              <a:rPr lang="en-IN" smtClean="0"/>
              <a:t>‹#›</a:t>
            </a:fld>
            <a:endParaRPr lang="en-IN"/>
          </a:p>
        </p:txBody>
      </p:sp>
    </p:spTree>
    <p:extLst>
      <p:ext uri="{BB962C8B-B14F-4D97-AF65-F5344CB8AC3E}">
        <p14:creationId xmlns:p14="http://schemas.microsoft.com/office/powerpoint/2010/main" val="33992542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B103CB-0F1E-7553-8B20-A31B47BE3C1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153CFA3D-C3FF-F260-18F4-B11E60B5338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68FD8DD-FF41-D05D-5907-7DD8B894C017}"/>
              </a:ext>
            </a:extLst>
          </p:cNvPr>
          <p:cNvSpPr>
            <a:spLocks noGrp="1"/>
          </p:cNvSpPr>
          <p:nvPr>
            <p:ph type="dt" sz="half" idx="10"/>
          </p:nvPr>
        </p:nvSpPr>
        <p:spPr/>
        <p:txBody>
          <a:bodyPr/>
          <a:lstStyle/>
          <a:p>
            <a:fld id="{574B510A-C19B-4006-A9CC-D0006FE74515}" type="datetimeFigureOut">
              <a:rPr lang="en-IN" smtClean="0"/>
              <a:t>19/06/25</a:t>
            </a:fld>
            <a:endParaRPr lang="en-IN"/>
          </a:p>
        </p:txBody>
      </p:sp>
      <p:sp>
        <p:nvSpPr>
          <p:cNvPr id="5" name="Footer Placeholder 4">
            <a:extLst>
              <a:ext uri="{FF2B5EF4-FFF2-40B4-BE49-F238E27FC236}">
                <a16:creationId xmlns:a16="http://schemas.microsoft.com/office/drawing/2014/main" id="{A0E47119-0DED-EC8E-0856-14CF92243137}"/>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7A6071FD-F23B-2DBC-CDEE-3AF964052058}"/>
              </a:ext>
            </a:extLst>
          </p:cNvPr>
          <p:cNvSpPr>
            <a:spLocks noGrp="1"/>
          </p:cNvSpPr>
          <p:nvPr>
            <p:ph type="sldNum" sz="quarter" idx="12"/>
          </p:nvPr>
        </p:nvSpPr>
        <p:spPr/>
        <p:txBody>
          <a:bodyPr/>
          <a:lstStyle/>
          <a:p>
            <a:fld id="{06281B44-21A1-40F6-9D4B-8D554CFFBC4D}" type="slidenum">
              <a:rPr lang="en-IN" smtClean="0"/>
              <a:t>‹#›</a:t>
            </a:fld>
            <a:endParaRPr lang="en-IN"/>
          </a:p>
        </p:txBody>
      </p:sp>
    </p:spTree>
    <p:extLst>
      <p:ext uri="{BB962C8B-B14F-4D97-AF65-F5344CB8AC3E}">
        <p14:creationId xmlns:p14="http://schemas.microsoft.com/office/powerpoint/2010/main" val="26854924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6E5215-95E1-BE93-4C12-6B4B80A76AB2}"/>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D8B8B669-7658-9F2C-7F2E-7B7BE092E0A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5F7FD9EB-2DE0-66A2-39BC-86A9D11829D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572BBB7E-4908-8456-061B-BCEB5EC3693E}"/>
              </a:ext>
            </a:extLst>
          </p:cNvPr>
          <p:cNvSpPr>
            <a:spLocks noGrp="1"/>
          </p:cNvSpPr>
          <p:nvPr>
            <p:ph type="dt" sz="half" idx="10"/>
          </p:nvPr>
        </p:nvSpPr>
        <p:spPr/>
        <p:txBody>
          <a:bodyPr/>
          <a:lstStyle/>
          <a:p>
            <a:fld id="{574B510A-C19B-4006-A9CC-D0006FE74515}" type="datetimeFigureOut">
              <a:rPr lang="en-IN" smtClean="0"/>
              <a:t>19/06/25</a:t>
            </a:fld>
            <a:endParaRPr lang="en-IN"/>
          </a:p>
        </p:txBody>
      </p:sp>
      <p:sp>
        <p:nvSpPr>
          <p:cNvPr id="6" name="Footer Placeholder 5">
            <a:extLst>
              <a:ext uri="{FF2B5EF4-FFF2-40B4-BE49-F238E27FC236}">
                <a16:creationId xmlns:a16="http://schemas.microsoft.com/office/drawing/2014/main" id="{1271D39F-2AC6-AEDF-AAE9-90CF1EF24D07}"/>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875256EF-825E-6D47-45C5-88F2E7A2B474}"/>
              </a:ext>
            </a:extLst>
          </p:cNvPr>
          <p:cNvSpPr>
            <a:spLocks noGrp="1"/>
          </p:cNvSpPr>
          <p:nvPr>
            <p:ph type="sldNum" sz="quarter" idx="12"/>
          </p:nvPr>
        </p:nvSpPr>
        <p:spPr/>
        <p:txBody>
          <a:bodyPr/>
          <a:lstStyle/>
          <a:p>
            <a:fld id="{06281B44-21A1-40F6-9D4B-8D554CFFBC4D}" type="slidenum">
              <a:rPr lang="en-IN" smtClean="0"/>
              <a:t>‹#›</a:t>
            </a:fld>
            <a:endParaRPr lang="en-IN"/>
          </a:p>
        </p:txBody>
      </p:sp>
    </p:spTree>
    <p:extLst>
      <p:ext uri="{BB962C8B-B14F-4D97-AF65-F5344CB8AC3E}">
        <p14:creationId xmlns:p14="http://schemas.microsoft.com/office/powerpoint/2010/main" val="1217436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390EEF-B379-3CF1-7434-1852D8AA890E}"/>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3DF19777-D693-A76E-A56E-F480DDC33E3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3097C60-8558-D908-3D43-3D6AE41B921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AEB4BC51-D262-85FB-893D-9F7184C9683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E39D572-39BC-5A02-7276-68C7F3C24AE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F8C439E9-DC51-9742-9C01-19409BCDF1D3}"/>
              </a:ext>
            </a:extLst>
          </p:cNvPr>
          <p:cNvSpPr>
            <a:spLocks noGrp="1"/>
          </p:cNvSpPr>
          <p:nvPr>
            <p:ph type="dt" sz="half" idx="10"/>
          </p:nvPr>
        </p:nvSpPr>
        <p:spPr/>
        <p:txBody>
          <a:bodyPr/>
          <a:lstStyle/>
          <a:p>
            <a:fld id="{574B510A-C19B-4006-A9CC-D0006FE74515}" type="datetimeFigureOut">
              <a:rPr lang="en-IN" smtClean="0"/>
              <a:t>19/06/25</a:t>
            </a:fld>
            <a:endParaRPr lang="en-IN"/>
          </a:p>
        </p:txBody>
      </p:sp>
      <p:sp>
        <p:nvSpPr>
          <p:cNvPr id="8" name="Footer Placeholder 7">
            <a:extLst>
              <a:ext uri="{FF2B5EF4-FFF2-40B4-BE49-F238E27FC236}">
                <a16:creationId xmlns:a16="http://schemas.microsoft.com/office/drawing/2014/main" id="{E633E5F0-3C84-2B6E-191A-88257063484D}"/>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425A6FF9-12A6-553F-E84C-D0F5543EF53E}"/>
              </a:ext>
            </a:extLst>
          </p:cNvPr>
          <p:cNvSpPr>
            <a:spLocks noGrp="1"/>
          </p:cNvSpPr>
          <p:nvPr>
            <p:ph type="sldNum" sz="quarter" idx="12"/>
          </p:nvPr>
        </p:nvSpPr>
        <p:spPr/>
        <p:txBody>
          <a:bodyPr/>
          <a:lstStyle/>
          <a:p>
            <a:fld id="{06281B44-21A1-40F6-9D4B-8D554CFFBC4D}" type="slidenum">
              <a:rPr lang="en-IN" smtClean="0"/>
              <a:t>‹#›</a:t>
            </a:fld>
            <a:endParaRPr lang="en-IN"/>
          </a:p>
        </p:txBody>
      </p:sp>
    </p:spTree>
    <p:extLst>
      <p:ext uri="{BB962C8B-B14F-4D97-AF65-F5344CB8AC3E}">
        <p14:creationId xmlns:p14="http://schemas.microsoft.com/office/powerpoint/2010/main" val="160894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D4588E-BBFC-3C3C-4037-4A9D35602411}"/>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631A0761-F735-BC3A-7F5E-8F035B716A64}"/>
              </a:ext>
            </a:extLst>
          </p:cNvPr>
          <p:cNvSpPr>
            <a:spLocks noGrp="1"/>
          </p:cNvSpPr>
          <p:nvPr>
            <p:ph type="dt" sz="half" idx="10"/>
          </p:nvPr>
        </p:nvSpPr>
        <p:spPr/>
        <p:txBody>
          <a:bodyPr/>
          <a:lstStyle/>
          <a:p>
            <a:fld id="{574B510A-C19B-4006-A9CC-D0006FE74515}" type="datetimeFigureOut">
              <a:rPr lang="en-IN" smtClean="0"/>
              <a:t>19/06/25</a:t>
            </a:fld>
            <a:endParaRPr lang="en-IN"/>
          </a:p>
        </p:txBody>
      </p:sp>
      <p:sp>
        <p:nvSpPr>
          <p:cNvPr id="4" name="Footer Placeholder 3">
            <a:extLst>
              <a:ext uri="{FF2B5EF4-FFF2-40B4-BE49-F238E27FC236}">
                <a16:creationId xmlns:a16="http://schemas.microsoft.com/office/drawing/2014/main" id="{7714134B-0792-9C69-7341-E937BC7E6E48}"/>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5608ECB9-85FD-1CBE-0723-BBC71A40DB18}"/>
              </a:ext>
            </a:extLst>
          </p:cNvPr>
          <p:cNvSpPr>
            <a:spLocks noGrp="1"/>
          </p:cNvSpPr>
          <p:nvPr>
            <p:ph type="sldNum" sz="quarter" idx="12"/>
          </p:nvPr>
        </p:nvSpPr>
        <p:spPr/>
        <p:txBody>
          <a:bodyPr/>
          <a:lstStyle/>
          <a:p>
            <a:fld id="{06281B44-21A1-40F6-9D4B-8D554CFFBC4D}" type="slidenum">
              <a:rPr lang="en-IN" smtClean="0"/>
              <a:t>‹#›</a:t>
            </a:fld>
            <a:endParaRPr lang="en-IN"/>
          </a:p>
        </p:txBody>
      </p:sp>
    </p:spTree>
    <p:extLst>
      <p:ext uri="{BB962C8B-B14F-4D97-AF65-F5344CB8AC3E}">
        <p14:creationId xmlns:p14="http://schemas.microsoft.com/office/powerpoint/2010/main" val="22624070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2CA30E1-29FF-2655-4342-35AC49596718}"/>
              </a:ext>
            </a:extLst>
          </p:cNvPr>
          <p:cNvSpPr>
            <a:spLocks noGrp="1"/>
          </p:cNvSpPr>
          <p:nvPr>
            <p:ph type="dt" sz="half" idx="10"/>
          </p:nvPr>
        </p:nvSpPr>
        <p:spPr/>
        <p:txBody>
          <a:bodyPr/>
          <a:lstStyle/>
          <a:p>
            <a:fld id="{574B510A-C19B-4006-A9CC-D0006FE74515}" type="datetimeFigureOut">
              <a:rPr lang="en-IN" smtClean="0"/>
              <a:t>19/06/25</a:t>
            </a:fld>
            <a:endParaRPr lang="en-IN"/>
          </a:p>
        </p:txBody>
      </p:sp>
      <p:sp>
        <p:nvSpPr>
          <p:cNvPr id="3" name="Footer Placeholder 2">
            <a:extLst>
              <a:ext uri="{FF2B5EF4-FFF2-40B4-BE49-F238E27FC236}">
                <a16:creationId xmlns:a16="http://schemas.microsoft.com/office/drawing/2014/main" id="{497BBEB7-FF95-3EE5-162F-ACBBD14BC147}"/>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8B80478D-D0F0-9EC7-203D-935626DE1CF2}"/>
              </a:ext>
            </a:extLst>
          </p:cNvPr>
          <p:cNvSpPr>
            <a:spLocks noGrp="1"/>
          </p:cNvSpPr>
          <p:nvPr>
            <p:ph type="sldNum" sz="quarter" idx="12"/>
          </p:nvPr>
        </p:nvSpPr>
        <p:spPr/>
        <p:txBody>
          <a:bodyPr/>
          <a:lstStyle/>
          <a:p>
            <a:fld id="{06281B44-21A1-40F6-9D4B-8D554CFFBC4D}" type="slidenum">
              <a:rPr lang="en-IN" smtClean="0"/>
              <a:t>‹#›</a:t>
            </a:fld>
            <a:endParaRPr lang="en-IN"/>
          </a:p>
        </p:txBody>
      </p:sp>
    </p:spTree>
    <p:extLst>
      <p:ext uri="{BB962C8B-B14F-4D97-AF65-F5344CB8AC3E}">
        <p14:creationId xmlns:p14="http://schemas.microsoft.com/office/powerpoint/2010/main" val="26946125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5275BA-2472-F636-494F-29B97D1FCE4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49C78DA0-931F-0230-7533-86E09AF6981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47115A82-FD31-51BF-E2C6-162296ABE40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42EC6A1-D5E6-6C5D-7D73-5426ACE03DB9}"/>
              </a:ext>
            </a:extLst>
          </p:cNvPr>
          <p:cNvSpPr>
            <a:spLocks noGrp="1"/>
          </p:cNvSpPr>
          <p:nvPr>
            <p:ph type="dt" sz="half" idx="10"/>
          </p:nvPr>
        </p:nvSpPr>
        <p:spPr/>
        <p:txBody>
          <a:bodyPr/>
          <a:lstStyle/>
          <a:p>
            <a:fld id="{574B510A-C19B-4006-A9CC-D0006FE74515}" type="datetimeFigureOut">
              <a:rPr lang="en-IN" smtClean="0"/>
              <a:t>19/06/25</a:t>
            </a:fld>
            <a:endParaRPr lang="en-IN"/>
          </a:p>
        </p:txBody>
      </p:sp>
      <p:sp>
        <p:nvSpPr>
          <p:cNvPr id="6" name="Footer Placeholder 5">
            <a:extLst>
              <a:ext uri="{FF2B5EF4-FFF2-40B4-BE49-F238E27FC236}">
                <a16:creationId xmlns:a16="http://schemas.microsoft.com/office/drawing/2014/main" id="{36BA2CD2-DAE6-6A6F-15A5-C49FE9BA5906}"/>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F124BE0B-5296-6574-14C2-C7150B512677}"/>
              </a:ext>
            </a:extLst>
          </p:cNvPr>
          <p:cNvSpPr>
            <a:spLocks noGrp="1"/>
          </p:cNvSpPr>
          <p:nvPr>
            <p:ph type="sldNum" sz="quarter" idx="12"/>
          </p:nvPr>
        </p:nvSpPr>
        <p:spPr/>
        <p:txBody>
          <a:bodyPr/>
          <a:lstStyle/>
          <a:p>
            <a:fld id="{06281B44-21A1-40F6-9D4B-8D554CFFBC4D}" type="slidenum">
              <a:rPr lang="en-IN" smtClean="0"/>
              <a:t>‹#›</a:t>
            </a:fld>
            <a:endParaRPr lang="en-IN"/>
          </a:p>
        </p:txBody>
      </p:sp>
    </p:spTree>
    <p:extLst>
      <p:ext uri="{BB962C8B-B14F-4D97-AF65-F5344CB8AC3E}">
        <p14:creationId xmlns:p14="http://schemas.microsoft.com/office/powerpoint/2010/main" val="11174951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1165EB-714E-11E1-AE3B-C7D2447A753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8FA9CA93-2D85-DD0F-0018-33EE5AD81F0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0E5B0B18-25D2-5C80-4F5F-DC7C45645AF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CE88EA3-1334-1584-E7CB-EA4CEA1D4E00}"/>
              </a:ext>
            </a:extLst>
          </p:cNvPr>
          <p:cNvSpPr>
            <a:spLocks noGrp="1"/>
          </p:cNvSpPr>
          <p:nvPr>
            <p:ph type="dt" sz="half" idx="10"/>
          </p:nvPr>
        </p:nvSpPr>
        <p:spPr/>
        <p:txBody>
          <a:bodyPr/>
          <a:lstStyle/>
          <a:p>
            <a:fld id="{574B510A-C19B-4006-A9CC-D0006FE74515}" type="datetimeFigureOut">
              <a:rPr lang="en-IN" smtClean="0"/>
              <a:t>19/06/25</a:t>
            </a:fld>
            <a:endParaRPr lang="en-IN"/>
          </a:p>
        </p:txBody>
      </p:sp>
      <p:sp>
        <p:nvSpPr>
          <p:cNvPr id="6" name="Footer Placeholder 5">
            <a:extLst>
              <a:ext uri="{FF2B5EF4-FFF2-40B4-BE49-F238E27FC236}">
                <a16:creationId xmlns:a16="http://schemas.microsoft.com/office/drawing/2014/main" id="{8B666295-9FC9-56DE-E44C-96E15F05CAE5}"/>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572FD752-9C24-F11D-4C4A-7BF9548277E0}"/>
              </a:ext>
            </a:extLst>
          </p:cNvPr>
          <p:cNvSpPr>
            <a:spLocks noGrp="1"/>
          </p:cNvSpPr>
          <p:nvPr>
            <p:ph type="sldNum" sz="quarter" idx="12"/>
          </p:nvPr>
        </p:nvSpPr>
        <p:spPr/>
        <p:txBody>
          <a:bodyPr/>
          <a:lstStyle/>
          <a:p>
            <a:fld id="{06281B44-21A1-40F6-9D4B-8D554CFFBC4D}" type="slidenum">
              <a:rPr lang="en-IN" smtClean="0"/>
              <a:t>‹#›</a:t>
            </a:fld>
            <a:endParaRPr lang="en-IN"/>
          </a:p>
        </p:txBody>
      </p:sp>
    </p:spTree>
    <p:extLst>
      <p:ext uri="{BB962C8B-B14F-4D97-AF65-F5344CB8AC3E}">
        <p14:creationId xmlns:p14="http://schemas.microsoft.com/office/powerpoint/2010/main" val="5342408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6A89212-9DAD-92F4-8E73-2334CCBD776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94FB7446-515C-DE41-4EAD-544CA1D2A22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1B1DAB6D-2BF7-8BE2-2627-DD6BBC5F860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74B510A-C19B-4006-A9CC-D0006FE74515}" type="datetimeFigureOut">
              <a:rPr lang="en-IN" smtClean="0"/>
              <a:t>19/06/25</a:t>
            </a:fld>
            <a:endParaRPr lang="en-IN"/>
          </a:p>
        </p:txBody>
      </p:sp>
      <p:sp>
        <p:nvSpPr>
          <p:cNvPr id="5" name="Footer Placeholder 4">
            <a:extLst>
              <a:ext uri="{FF2B5EF4-FFF2-40B4-BE49-F238E27FC236}">
                <a16:creationId xmlns:a16="http://schemas.microsoft.com/office/drawing/2014/main" id="{FA5C18AD-3BC3-3FAF-E2FC-3F931D7DFFB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IN"/>
          </a:p>
        </p:txBody>
      </p:sp>
      <p:sp>
        <p:nvSpPr>
          <p:cNvPr id="6" name="Slide Number Placeholder 5">
            <a:extLst>
              <a:ext uri="{FF2B5EF4-FFF2-40B4-BE49-F238E27FC236}">
                <a16:creationId xmlns:a16="http://schemas.microsoft.com/office/drawing/2014/main" id="{7EA279C3-6109-B876-BC78-223E10EB92B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6281B44-21A1-40F6-9D4B-8D554CFFBC4D}" type="slidenum">
              <a:rPr lang="en-IN" smtClean="0"/>
              <a:t>‹#›</a:t>
            </a:fld>
            <a:endParaRPr lang="en-IN"/>
          </a:p>
        </p:txBody>
      </p:sp>
    </p:spTree>
    <p:extLst>
      <p:ext uri="{BB962C8B-B14F-4D97-AF65-F5344CB8AC3E}">
        <p14:creationId xmlns:p14="http://schemas.microsoft.com/office/powerpoint/2010/main" val="15375066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D845E6-BCD5-7895-D715-C5078C143620}"/>
              </a:ext>
            </a:extLst>
          </p:cNvPr>
          <p:cNvSpPr>
            <a:spLocks noGrp="1"/>
          </p:cNvSpPr>
          <p:nvPr>
            <p:ph type="ctrTitle"/>
          </p:nvPr>
        </p:nvSpPr>
        <p:spPr>
          <a:xfrm>
            <a:off x="790575" y="542220"/>
            <a:ext cx="10515599" cy="2186502"/>
          </a:xfrm>
        </p:spPr>
        <p:txBody>
          <a:bodyPr>
            <a:noAutofit/>
          </a:bodyPr>
          <a:lstStyle/>
          <a:p>
            <a:pPr marL="0" marR="0" algn="ctr">
              <a:lnSpc>
                <a:spcPct val="100000"/>
              </a:lnSpc>
              <a:spcBef>
                <a:spcPts val="1800"/>
              </a:spcBef>
              <a:spcAft>
                <a:spcPts val="0"/>
              </a:spcAft>
            </a:pPr>
            <a:r>
              <a:rPr lang="en-US" sz="2800" b="1" dirty="0">
                <a:solidFill>
                  <a:srgbClr val="002060"/>
                </a:solidFill>
                <a:effectLst/>
                <a:latin typeface="Book Antiqua" panose="02040602050305030304" pitchFamily="18" charset="0"/>
                <a:ea typeface="Calibri" panose="020F0502020204030204" pitchFamily="34" charset="0"/>
              </a:rPr>
              <a:t>National Consultation on Gender Budgeting with Central Ministries/Departments and State Governments</a:t>
            </a:r>
            <a:br>
              <a:rPr lang="en-US" sz="2800" b="1" dirty="0">
                <a:solidFill>
                  <a:srgbClr val="002060"/>
                </a:solidFill>
                <a:effectLst/>
                <a:latin typeface="Book Antiqua" panose="02040602050305030304" pitchFamily="18" charset="0"/>
                <a:ea typeface="Calibri" panose="020F0502020204030204" pitchFamily="34" charset="0"/>
              </a:rPr>
            </a:br>
            <a:r>
              <a:rPr lang="en-US" sz="2200" b="1" i="1" dirty="0">
                <a:effectLst/>
                <a:latin typeface="Book Antiqua" panose="02040602050305030304" pitchFamily="18" charset="0"/>
                <a:ea typeface="Calibri" panose="020F0502020204030204" pitchFamily="34" charset="0"/>
              </a:rPr>
              <a:t>Organized by </a:t>
            </a:r>
            <a:br>
              <a:rPr lang="en-US" sz="2800" b="1" dirty="0">
                <a:effectLst/>
                <a:latin typeface="Book Antiqua" panose="02040602050305030304" pitchFamily="18" charset="0"/>
                <a:ea typeface="Calibri" panose="020F0502020204030204" pitchFamily="34" charset="0"/>
              </a:rPr>
            </a:br>
            <a:r>
              <a:rPr lang="en-US" sz="2400" b="1" dirty="0">
                <a:effectLst/>
                <a:latin typeface="Book Antiqua" panose="02040602050305030304" pitchFamily="18" charset="0"/>
                <a:ea typeface="Calibri" panose="020F0502020204030204" pitchFamily="34" charset="0"/>
              </a:rPr>
              <a:t>Ministry of Women &amp; Child Development</a:t>
            </a:r>
            <a:br>
              <a:rPr lang="en-US" sz="2400" b="1" dirty="0">
                <a:effectLst/>
                <a:latin typeface="Book Antiqua" panose="02040602050305030304" pitchFamily="18" charset="0"/>
                <a:ea typeface="Calibri" panose="020F0502020204030204" pitchFamily="34" charset="0"/>
              </a:rPr>
            </a:br>
            <a:endParaRPr lang="en-IN" sz="2400" dirty="0"/>
          </a:p>
        </p:txBody>
      </p:sp>
      <p:sp>
        <p:nvSpPr>
          <p:cNvPr id="3" name="Subtitle 2">
            <a:extLst>
              <a:ext uri="{FF2B5EF4-FFF2-40B4-BE49-F238E27FC236}">
                <a16:creationId xmlns:a16="http://schemas.microsoft.com/office/drawing/2014/main" id="{CA44A5B9-4C06-0550-1FB4-C7B93A17C8F2}"/>
              </a:ext>
            </a:extLst>
          </p:cNvPr>
          <p:cNvSpPr>
            <a:spLocks noGrp="1"/>
          </p:cNvSpPr>
          <p:nvPr>
            <p:ph type="subTitle" idx="1"/>
          </p:nvPr>
        </p:nvSpPr>
        <p:spPr>
          <a:xfrm>
            <a:off x="1667662" y="2728722"/>
            <a:ext cx="9144000" cy="700278"/>
          </a:xfrm>
        </p:spPr>
        <p:txBody>
          <a:bodyPr vert="horz" lIns="91440" tIns="45720" rIns="91440" bIns="45720" rtlCol="0" anchor="t">
            <a:noAutofit/>
          </a:bodyPr>
          <a:lstStyle/>
          <a:p>
            <a:r>
              <a:rPr lang="en-IN" sz="1800" b="1" dirty="0">
                <a:solidFill>
                  <a:srgbClr val="002060"/>
                </a:solidFill>
                <a:latin typeface="Book Antiqua" panose="02040602050305030304" pitchFamily="18" charset="0"/>
                <a:cs typeface="Arial" panose="020B0604020202020204" pitchFamily="34" charset="0"/>
              </a:rPr>
              <a:t>19 June 2025</a:t>
            </a:r>
          </a:p>
          <a:p>
            <a:r>
              <a:rPr lang="en-IN" sz="1800" b="1" dirty="0">
                <a:solidFill>
                  <a:srgbClr val="002060"/>
                </a:solidFill>
                <a:latin typeface="Book Antiqua" panose="02040602050305030304" pitchFamily="18" charset="0"/>
                <a:cs typeface="Arial" panose="020B0604020202020204" pitchFamily="34" charset="0"/>
              </a:rPr>
              <a:t>Hall No 2 &amp; 3: Vigyan Bhawan, New Delhi</a:t>
            </a:r>
          </a:p>
        </p:txBody>
      </p:sp>
      <p:sp>
        <p:nvSpPr>
          <p:cNvPr id="4" name="Subtitle 2">
            <a:extLst>
              <a:ext uri="{FF2B5EF4-FFF2-40B4-BE49-F238E27FC236}">
                <a16:creationId xmlns:a16="http://schemas.microsoft.com/office/drawing/2014/main" id="{9B9E49F2-AC6D-FC3C-41A3-D34A1193A3A7}"/>
              </a:ext>
            </a:extLst>
          </p:cNvPr>
          <p:cNvSpPr txBox="1">
            <a:spLocks/>
          </p:cNvSpPr>
          <p:nvPr/>
        </p:nvSpPr>
        <p:spPr>
          <a:xfrm>
            <a:off x="1667662" y="3790950"/>
            <a:ext cx="9144000" cy="203911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2000" b="1" dirty="0">
                <a:solidFill>
                  <a:srgbClr val="C00000"/>
                </a:solidFill>
                <a:effectLst/>
                <a:latin typeface="Book Antiqua" panose="02040602050305030304" pitchFamily="18" charset="0"/>
                <a:ea typeface="Calibri" panose="020F0502020204030204" pitchFamily="34" charset="0"/>
                <a:cs typeface="Times New Roman" panose="02020603050405020304" pitchFamily="18" charset="0"/>
              </a:rPr>
              <a:t>Initiatives to strengthen and advance Gender Budgeting</a:t>
            </a:r>
          </a:p>
          <a:p>
            <a:r>
              <a:rPr lang="en-US" sz="2000" b="1" dirty="0">
                <a:solidFill>
                  <a:srgbClr val="C00000"/>
                </a:solidFill>
                <a:effectLst/>
                <a:latin typeface="Book Antiqua" panose="02040602050305030304" pitchFamily="18" charset="0"/>
                <a:ea typeface="Calibri" panose="020F0502020204030204" pitchFamily="34" charset="0"/>
                <a:cs typeface="Times New Roman" panose="02020603050405020304" pitchFamily="18" charset="0"/>
              </a:rPr>
              <a:t>– </a:t>
            </a:r>
            <a:r>
              <a:rPr lang="en-US" sz="2000" b="1" i="1" dirty="0">
                <a:solidFill>
                  <a:srgbClr val="C00000"/>
                </a:solidFill>
                <a:effectLst/>
                <a:latin typeface="Book Antiqua" panose="02040602050305030304" pitchFamily="18" charset="0"/>
                <a:ea typeface="Calibri" panose="020F0502020204030204" pitchFamily="34" charset="0"/>
                <a:cs typeface="Times New Roman" panose="02020603050405020304" pitchFamily="18" charset="0"/>
              </a:rPr>
              <a:t>Sharing of lessons by the State Government  </a:t>
            </a:r>
            <a:endParaRPr lang="en-IN" sz="2000" b="1" dirty="0">
              <a:solidFill>
                <a:srgbClr val="C00000"/>
              </a:solidFill>
              <a:effectLst/>
              <a:latin typeface="Book Antiqua" panose="02040602050305030304" pitchFamily="18" charset="0"/>
              <a:ea typeface="Calibri" panose="020F0502020204030204" pitchFamily="34" charset="0"/>
              <a:cs typeface="Mangal" panose="02040503050203030202" pitchFamily="18" charset="0"/>
            </a:endParaRPr>
          </a:p>
          <a:p>
            <a:endParaRPr lang="en-US" sz="2000" b="1" dirty="0">
              <a:solidFill>
                <a:srgbClr val="002060"/>
              </a:solidFill>
              <a:latin typeface="Book Antiqua" panose="02040602050305030304" pitchFamily="18" charset="0"/>
            </a:endParaRPr>
          </a:p>
          <a:p>
            <a:r>
              <a:rPr lang="en-US" sz="2000" b="1" dirty="0">
                <a:solidFill>
                  <a:srgbClr val="002060"/>
                </a:solidFill>
                <a:latin typeface="Book Antiqua" panose="02040602050305030304" pitchFamily="18" charset="0"/>
              </a:rPr>
              <a:t>Presented by</a:t>
            </a:r>
            <a:r>
              <a:rPr lang="en-US" sz="2000" dirty="0">
                <a:solidFill>
                  <a:srgbClr val="002060"/>
                </a:solidFill>
                <a:latin typeface="Book Antiqua" panose="02040602050305030304" pitchFamily="18" charset="0"/>
              </a:rPr>
              <a:t>: </a:t>
            </a:r>
          </a:p>
          <a:p>
            <a:r>
              <a:rPr lang="en-US" sz="2000" dirty="0">
                <a:solidFill>
                  <a:srgbClr val="002060"/>
                </a:solidFill>
                <a:latin typeface="Book Antiqua" panose="02040602050305030304" pitchFamily="18" charset="0"/>
              </a:rPr>
              <a:t>Women and Child Development Department</a:t>
            </a:r>
            <a:r>
              <a:rPr lang="en-IN" sz="2000" dirty="0">
                <a:solidFill>
                  <a:srgbClr val="002060"/>
                </a:solidFill>
                <a:latin typeface="Book Antiqua" panose="02040602050305030304" pitchFamily="18" charset="0"/>
              </a:rPr>
              <a:t>, </a:t>
            </a:r>
            <a:r>
              <a:rPr lang="en-US" sz="2000" dirty="0">
                <a:solidFill>
                  <a:srgbClr val="002060"/>
                </a:solidFill>
                <a:latin typeface="Book Antiqua" panose="02040602050305030304" pitchFamily="18" charset="0"/>
              </a:rPr>
              <a:t>Government of Kerala</a:t>
            </a:r>
            <a:endParaRPr lang="en-IN" sz="2000" dirty="0">
              <a:solidFill>
                <a:srgbClr val="002060"/>
              </a:solidFill>
              <a:latin typeface="Book Antiqua" panose="02040602050305030304" pitchFamily="18" charset="0"/>
            </a:endParaRPr>
          </a:p>
        </p:txBody>
      </p:sp>
    </p:spTree>
    <p:extLst>
      <p:ext uri="{BB962C8B-B14F-4D97-AF65-F5344CB8AC3E}">
        <p14:creationId xmlns:p14="http://schemas.microsoft.com/office/powerpoint/2010/main" val="8575461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73185E-0819-62C2-C5C6-39849EE17921}"/>
              </a:ext>
            </a:extLst>
          </p:cNvPr>
          <p:cNvSpPr>
            <a:spLocks noGrp="1"/>
          </p:cNvSpPr>
          <p:nvPr>
            <p:ph type="title"/>
          </p:nvPr>
        </p:nvSpPr>
        <p:spPr>
          <a:xfrm>
            <a:off x="495299" y="402583"/>
            <a:ext cx="8753473" cy="797567"/>
          </a:xfrm>
        </p:spPr>
        <p:txBody>
          <a:bodyPr>
            <a:normAutofit/>
          </a:bodyPr>
          <a:lstStyle/>
          <a:p>
            <a:r>
              <a:rPr lang="en-IN" sz="3200" b="1" dirty="0">
                <a:latin typeface="Book Antiqua" panose="02040602050305030304" pitchFamily="18" charset="0"/>
              </a:rPr>
              <a:t>GB Institutional Mechanism in the State</a:t>
            </a:r>
          </a:p>
        </p:txBody>
      </p:sp>
      <p:graphicFrame>
        <p:nvGraphicFramePr>
          <p:cNvPr id="3" name="Table 2">
            <a:extLst>
              <a:ext uri="{FF2B5EF4-FFF2-40B4-BE49-F238E27FC236}">
                <a16:creationId xmlns:a16="http://schemas.microsoft.com/office/drawing/2014/main" id="{45FFAF92-7716-75F8-7076-13FE56287A1E}"/>
              </a:ext>
            </a:extLst>
          </p:cNvPr>
          <p:cNvGraphicFramePr>
            <a:graphicFrameLocks noGrp="1"/>
          </p:cNvGraphicFramePr>
          <p:nvPr>
            <p:extLst>
              <p:ext uri="{D42A27DB-BD31-4B8C-83A1-F6EECF244321}">
                <p14:modId xmlns:p14="http://schemas.microsoft.com/office/powerpoint/2010/main" val="283418585"/>
              </p:ext>
            </p:extLst>
          </p:nvPr>
        </p:nvGraphicFramePr>
        <p:xfrm>
          <a:off x="981076" y="1381282"/>
          <a:ext cx="9515474" cy="3883620"/>
        </p:xfrm>
        <a:graphic>
          <a:graphicData uri="http://schemas.openxmlformats.org/drawingml/2006/table">
            <a:tbl>
              <a:tblPr firstRow="1" bandRow="1">
                <a:tableStyleId>{5C22544A-7EE6-4342-B048-85BDC9FD1C3A}</a:tableStyleId>
              </a:tblPr>
              <a:tblGrid>
                <a:gridCol w="6714976">
                  <a:extLst>
                    <a:ext uri="{9D8B030D-6E8A-4147-A177-3AD203B41FA5}">
                      <a16:colId xmlns:a16="http://schemas.microsoft.com/office/drawing/2014/main" val="2096931195"/>
                    </a:ext>
                  </a:extLst>
                </a:gridCol>
                <a:gridCol w="2800498">
                  <a:extLst>
                    <a:ext uri="{9D8B030D-6E8A-4147-A177-3AD203B41FA5}">
                      <a16:colId xmlns:a16="http://schemas.microsoft.com/office/drawing/2014/main" val="4168192296"/>
                    </a:ext>
                  </a:extLst>
                </a:gridCol>
              </a:tblGrid>
              <a:tr h="301207">
                <a:tc>
                  <a:txBody>
                    <a:bodyPr/>
                    <a:lstStyle/>
                    <a:p>
                      <a:pPr marL="0" marR="0">
                        <a:lnSpc>
                          <a:spcPct val="107000"/>
                        </a:lnSpc>
                        <a:spcBef>
                          <a:spcPts val="0"/>
                        </a:spcBef>
                        <a:spcAft>
                          <a:spcPts val="800"/>
                        </a:spcAft>
                      </a:pPr>
                      <a:r>
                        <a:rPr lang="en-IN" sz="2000" kern="100" dirty="0">
                          <a:effectLst/>
                          <a:latin typeface="Book Antiqua" panose="02040602050305030304" pitchFamily="18" charset="0"/>
                        </a:rPr>
                        <a:t> Key Initiatives</a:t>
                      </a:r>
                      <a:endParaRPr lang="en-IN" sz="20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marL="0" marR="0">
                        <a:lnSpc>
                          <a:spcPct val="107000"/>
                        </a:lnSpc>
                        <a:spcBef>
                          <a:spcPts val="0"/>
                        </a:spcBef>
                        <a:spcAft>
                          <a:spcPts val="800"/>
                        </a:spcAft>
                      </a:pPr>
                      <a:r>
                        <a:rPr lang="en-GB" sz="2000" kern="100">
                          <a:effectLst/>
                          <a:latin typeface="Book Antiqua" panose="02040602050305030304" pitchFamily="18" charset="0"/>
                        </a:rPr>
                        <a:t>Inputs  </a:t>
                      </a:r>
                      <a:endParaRPr lang="en-IN" sz="2000" kern="100">
                        <a:effectLst/>
                        <a:latin typeface="Book Antiqua" panose="02040602050305030304" pitchFamily="18" charset="0"/>
                        <a:ea typeface="Calibri" panose="020F0502020204030204" pitchFamily="34" charset="0"/>
                        <a:cs typeface="Times New Roman" panose="02020603050405020304" pitchFamily="18" charset="0"/>
                      </a:endParaRPr>
                    </a:p>
                  </a:txBody>
                  <a:tcPr marL="20320" marR="20320" marT="10160" marB="10160" anchor="ctr"/>
                </a:tc>
                <a:extLst>
                  <a:ext uri="{0D108BD9-81ED-4DB2-BD59-A6C34878D82A}">
                    <a16:rowId xmlns:a16="http://schemas.microsoft.com/office/drawing/2014/main" val="1351429616"/>
                  </a:ext>
                </a:extLst>
              </a:tr>
              <a:tr h="431095">
                <a:tc>
                  <a:txBody>
                    <a:bodyPr/>
                    <a:lstStyle/>
                    <a:p>
                      <a:pPr marL="0" marR="0">
                        <a:lnSpc>
                          <a:spcPct val="107000"/>
                        </a:lnSpc>
                        <a:spcBef>
                          <a:spcPts val="0"/>
                        </a:spcBef>
                        <a:spcAft>
                          <a:spcPts val="800"/>
                        </a:spcAft>
                      </a:pPr>
                      <a:r>
                        <a:rPr lang="en-US" sz="2000" kern="100" dirty="0">
                          <a:effectLst/>
                          <a:latin typeface="Book Antiqua" panose="02040602050305030304" pitchFamily="18" charset="0"/>
                        </a:rPr>
                        <a:t>(</a:t>
                      </a:r>
                      <a:r>
                        <a:rPr lang="en-US" sz="2000" kern="100" dirty="0" err="1">
                          <a:effectLst/>
                          <a:latin typeface="Book Antiqua" panose="02040602050305030304" pitchFamily="18" charset="0"/>
                        </a:rPr>
                        <a:t>i</a:t>
                      </a:r>
                      <a:r>
                        <a:rPr lang="en-US" sz="2000" kern="100" dirty="0">
                          <a:effectLst/>
                          <a:latin typeface="Book Antiqua" panose="02040602050305030304" pitchFamily="18" charset="0"/>
                        </a:rPr>
                        <a:t>)  Year of adoption of Gender Budgeting by the State</a:t>
                      </a:r>
                      <a:endParaRPr lang="en-IN" sz="20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20320" marR="20320" marT="10160" marB="10160" anchor="ctr"/>
                </a:tc>
                <a:tc>
                  <a:txBody>
                    <a:bodyPr/>
                    <a:lstStyle/>
                    <a:p>
                      <a:pPr marL="0" marR="0">
                        <a:lnSpc>
                          <a:spcPct val="107000"/>
                        </a:lnSpc>
                        <a:spcBef>
                          <a:spcPts val="0"/>
                        </a:spcBef>
                        <a:spcAft>
                          <a:spcPts val="800"/>
                        </a:spcAft>
                      </a:pPr>
                      <a:r>
                        <a:rPr lang="en-IN" sz="2000" kern="100" dirty="0">
                          <a:effectLst/>
                          <a:latin typeface="Book Antiqua" panose="02040602050305030304" pitchFamily="18" charset="0"/>
                          <a:ea typeface="Calibri" panose="020F0502020204030204" pitchFamily="34" charset="0"/>
                          <a:cs typeface="Times New Roman" panose="02020603050405020304" pitchFamily="18" charset="0"/>
                        </a:rPr>
                        <a:t>1996-98 in LSGs. 2008 in state</a:t>
                      </a:r>
                    </a:p>
                  </a:txBody>
                  <a:tcPr marL="20320" marR="20320" marT="10160" marB="10160" anchor="ctr"/>
                </a:tc>
                <a:extLst>
                  <a:ext uri="{0D108BD9-81ED-4DB2-BD59-A6C34878D82A}">
                    <a16:rowId xmlns:a16="http://schemas.microsoft.com/office/drawing/2014/main" val="1583073361"/>
                  </a:ext>
                </a:extLst>
              </a:tr>
              <a:tr h="414578">
                <a:tc>
                  <a:txBody>
                    <a:bodyPr/>
                    <a:lstStyle/>
                    <a:p>
                      <a:pPr marL="0" marR="0">
                        <a:lnSpc>
                          <a:spcPct val="107000"/>
                        </a:lnSpc>
                        <a:spcBef>
                          <a:spcPts val="0"/>
                        </a:spcBef>
                        <a:spcAft>
                          <a:spcPts val="800"/>
                        </a:spcAft>
                      </a:pPr>
                      <a:r>
                        <a:rPr lang="en-US" sz="2000" kern="100" dirty="0">
                          <a:effectLst/>
                          <a:latin typeface="Book Antiqua" panose="02040602050305030304" pitchFamily="18" charset="0"/>
                        </a:rPr>
                        <a:t>(ii) Nodal Department for GB </a:t>
                      </a:r>
                      <a:endParaRPr lang="en-IN" sz="20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20320" marR="20320" marT="10160" marB="10160" anchor="ctr"/>
                </a:tc>
                <a:tc>
                  <a:txBody>
                    <a:bodyPr/>
                    <a:lstStyle/>
                    <a:p>
                      <a:pPr marL="0" marR="0">
                        <a:lnSpc>
                          <a:spcPct val="107000"/>
                        </a:lnSpc>
                        <a:spcBef>
                          <a:spcPts val="0"/>
                        </a:spcBef>
                        <a:spcAft>
                          <a:spcPts val="800"/>
                        </a:spcAft>
                      </a:pPr>
                      <a:r>
                        <a:rPr lang="en-IN" sz="2000" kern="100" dirty="0">
                          <a:effectLst/>
                          <a:latin typeface="Book Antiqua" panose="02040602050305030304" pitchFamily="18" charset="0"/>
                          <a:ea typeface="Calibri" panose="020F0502020204030204" pitchFamily="34" charset="0"/>
                          <a:cs typeface="Times New Roman" panose="02020603050405020304" pitchFamily="18" charset="0"/>
                        </a:rPr>
                        <a:t>Kerala State Planning Board/Department of Finance</a:t>
                      </a:r>
                    </a:p>
                  </a:txBody>
                  <a:tcPr marL="20320" marR="20320" marT="10160" marB="10160" anchor="ctr"/>
                </a:tc>
                <a:extLst>
                  <a:ext uri="{0D108BD9-81ED-4DB2-BD59-A6C34878D82A}">
                    <a16:rowId xmlns:a16="http://schemas.microsoft.com/office/drawing/2014/main" val="3015554874"/>
                  </a:ext>
                </a:extLst>
              </a:tr>
              <a:tr h="414578">
                <a:tc>
                  <a:txBody>
                    <a:bodyPr/>
                    <a:lstStyle/>
                    <a:p>
                      <a:pPr marL="0" marR="0">
                        <a:lnSpc>
                          <a:spcPct val="107000"/>
                        </a:lnSpc>
                        <a:spcBef>
                          <a:spcPts val="0"/>
                        </a:spcBef>
                        <a:spcAft>
                          <a:spcPts val="800"/>
                        </a:spcAft>
                      </a:pPr>
                      <a:r>
                        <a:rPr lang="en-US" sz="2000" kern="100" dirty="0">
                          <a:effectLst/>
                          <a:latin typeface="Book Antiqua" panose="02040602050305030304" pitchFamily="18" charset="0"/>
                        </a:rPr>
                        <a:t>(iii) Focal Department for GB (if any)</a:t>
                      </a:r>
                      <a:endParaRPr lang="en-IN" sz="20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20320" marR="20320" marT="10160" marB="10160" anchor="ctr"/>
                </a:tc>
                <a:tc>
                  <a:txBody>
                    <a:bodyPr/>
                    <a:lstStyle/>
                    <a:p>
                      <a:pPr marL="0" marR="0">
                        <a:lnSpc>
                          <a:spcPct val="107000"/>
                        </a:lnSpc>
                        <a:spcBef>
                          <a:spcPts val="0"/>
                        </a:spcBef>
                        <a:spcAft>
                          <a:spcPts val="800"/>
                        </a:spcAft>
                      </a:pPr>
                      <a:r>
                        <a:rPr lang="en-IN" sz="2000" kern="100" dirty="0">
                          <a:effectLst/>
                          <a:latin typeface="Book Antiqua" panose="02040602050305030304" pitchFamily="18" charset="0"/>
                          <a:ea typeface="Calibri" panose="020F0502020204030204" pitchFamily="34" charset="0"/>
                          <a:cs typeface="Times New Roman" panose="02020603050405020304" pitchFamily="18" charset="0"/>
                        </a:rPr>
                        <a:t>Kerala State Planning Board</a:t>
                      </a:r>
                    </a:p>
                  </a:txBody>
                  <a:tcPr marL="20320" marR="20320" marT="10160" marB="10160" anchor="ctr"/>
                </a:tc>
                <a:extLst>
                  <a:ext uri="{0D108BD9-81ED-4DB2-BD59-A6C34878D82A}">
                    <a16:rowId xmlns:a16="http://schemas.microsoft.com/office/drawing/2014/main" val="1902408423"/>
                  </a:ext>
                </a:extLst>
              </a:tr>
              <a:tr h="414578">
                <a:tc>
                  <a:txBody>
                    <a:bodyPr/>
                    <a:lstStyle/>
                    <a:p>
                      <a:pPr marL="0" marR="0">
                        <a:lnSpc>
                          <a:spcPct val="107000"/>
                        </a:lnSpc>
                        <a:spcBef>
                          <a:spcPts val="0"/>
                        </a:spcBef>
                        <a:spcAft>
                          <a:spcPts val="800"/>
                        </a:spcAft>
                      </a:pPr>
                      <a:r>
                        <a:rPr lang="en-US" sz="2000" kern="100" dirty="0">
                          <a:effectLst/>
                          <a:latin typeface="Book Antiqua" panose="02040602050305030304" pitchFamily="18" charset="0"/>
                        </a:rPr>
                        <a:t>(iv) Gender Budget Statement Published (since when)</a:t>
                      </a:r>
                      <a:endParaRPr lang="en-IN" sz="20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20320" marR="20320" marT="10160" marB="10160" anchor="ctr"/>
                </a:tc>
                <a:tc>
                  <a:txBody>
                    <a:bodyPr/>
                    <a:lstStyle/>
                    <a:p>
                      <a:pPr marL="0" marR="0">
                        <a:lnSpc>
                          <a:spcPct val="107000"/>
                        </a:lnSpc>
                        <a:spcBef>
                          <a:spcPts val="0"/>
                        </a:spcBef>
                        <a:spcAft>
                          <a:spcPts val="800"/>
                        </a:spcAft>
                      </a:pPr>
                      <a:r>
                        <a:rPr lang="en-IN" sz="2000" kern="100" dirty="0">
                          <a:effectLst/>
                          <a:latin typeface="Book Antiqua" panose="02040602050305030304" pitchFamily="18" charset="0"/>
                          <a:ea typeface="Calibri" panose="020F0502020204030204" pitchFamily="34" charset="0"/>
                          <a:cs typeface="Times New Roman" panose="02020603050405020304" pitchFamily="18" charset="0"/>
                        </a:rPr>
                        <a:t>2017-18</a:t>
                      </a:r>
                    </a:p>
                  </a:txBody>
                  <a:tcPr marL="20320" marR="20320" marT="10160" marB="10160" anchor="ctr"/>
                </a:tc>
                <a:extLst>
                  <a:ext uri="{0D108BD9-81ED-4DB2-BD59-A6C34878D82A}">
                    <a16:rowId xmlns:a16="http://schemas.microsoft.com/office/drawing/2014/main" val="4176889367"/>
                  </a:ext>
                </a:extLst>
              </a:tr>
              <a:tr h="414578">
                <a:tc>
                  <a:txBody>
                    <a:bodyPr/>
                    <a:lstStyle/>
                    <a:p>
                      <a:pPr marL="0" marR="0">
                        <a:lnSpc>
                          <a:spcPct val="107000"/>
                        </a:lnSpc>
                        <a:spcBef>
                          <a:spcPts val="0"/>
                        </a:spcBef>
                        <a:spcAft>
                          <a:spcPts val="800"/>
                        </a:spcAft>
                      </a:pPr>
                      <a:r>
                        <a:rPr lang="en-US" sz="2000" kern="100" dirty="0">
                          <a:effectLst/>
                          <a:latin typeface="Book Antiqua" panose="02040602050305030304" pitchFamily="18" charset="0"/>
                        </a:rPr>
                        <a:t>(v) State Action Plan on GB</a:t>
                      </a:r>
                      <a:endParaRPr lang="en-IN" sz="20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20320" marR="20320" marT="10160" marB="10160" anchor="ctr"/>
                </a:tc>
                <a:tc>
                  <a:txBody>
                    <a:bodyPr/>
                    <a:lstStyle/>
                    <a:p>
                      <a:pPr marL="0" marR="0">
                        <a:lnSpc>
                          <a:spcPct val="107000"/>
                        </a:lnSpc>
                        <a:spcBef>
                          <a:spcPts val="0"/>
                        </a:spcBef>
                        <a:spcAft>
                          <a:spcPts val="800"/>
                        </a:spcAft>
                      </a:pPr>
                      <a:r>
                        <a:rPr lang="en-IN" sz="2000" kern="100" dirty="0">
                          <a:effectLst/>
                          <a:latin typeface="Book Antiqua" panose="02040602050305030304" pitchFamily="18" charset="0"/>
                          <a:ea typeface="Calibri" panose="020F0502020204030204" pitchFamily="34" charset="0"/>
                          <a:cs typeface="Times New Roman" panose="02020603050405020304" pitchFamily="18" charset="0"/>
                        </a:rPr>
                        <a:t>2017-18</a:t>
                      </a:r>
                    </a:p>
                  </a:txBody>
                  <a:tcPr marL="20320" marR="20320" marT="10160" marB="10160" anchor="ctr"/>
                </a:tc>
                <a:extLst>
                  <a:ext uri="{0D108BD9-81ED-4DB2-BD59-A6C34878D82A}">
                    <a16:rowId xmlns:a16="http://schemas.microsoft.com/office/drawing/2014/main" val="1918313507"/>
                  </a:ext>
                </a:extLst>
              </a:tr>
              <a:tr h="414578">
                <a:tc>
                  <a:txBody>
                    <a:bodyPr/>
                    <a:lstStyle/>
                    <a:p>
                      <a:pPr marL="0" marR="0">
                        <a:lnSpc>
                          <a:spcPct val="107000"/>
                        </a:lnSpc>
                        <a:spcBef>
                          <a:spcPts val="0"/>
                        </a:spcBef>
                        <a:spcAft>
                          <a:spcPts val="800"/>
                        </a:spcAft>
                      </a:pPr>
                      <a:r>
                        <a:rPr lang="en-US" sz="2000" kern="100" dirty="0">
                          <a:effectLst/>
                          <a:latin typeface="Book Antiqua" panose="02040602050305030304" pitchFamily="18" charset="0"/>
                        </a:rPr>
                        <a:t>(vi) Designated nodal </a:t>
                      </a:r>
                      <a:r>
                        <a:rPr lang="en-US" sz="2000" kern="100" dirty="0" err="1">
                          <a:effectLst/>
                          <a:latin typeface="Book Antiqua" panose="02040602050305030304" pitchFamily="18" charset="0"/>
                        </a:rPr>
                        <a:t>centre</a:t>
                      </a:r>
                      <a:r>
                        <a:rPr lang="en-US" sz="2000" kern="100" dirty="0">
                          <a:effectLst/>
                          <a:latin typeface="Book Antiqua" panose="02040602050305030304" pitchFamily="18" charset="0"/>
                        </a:rPr>
                        <a:t> for GRB trainings</a:t>
                      </a:r>
                      <a:endParaRPr lang="en-IN" sz="20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20320" marR="20320" marT="10160" marB="10160" anchor="ctr"/>
                </a:tc>
                <a:tc>
                  <a:txBody>
                    <a:bodyPr/>
                    <a:lstStyle/>
                    <a:p>
                      <a:pPr marL="0" marR="0">
                        <a:lnSpc>
                          <a:spcPct val="107000"/>
                        </a:lnSpc>
                        <a:spcBef>
                          <a:spcPts val="0"/>
                        </a:spcBef>
                        <a:spcAft>
                          <a:spcPts val="800"/>
                        </a:spcAft>
                      </a:pPr>
                      <a:r>
                        <a:rPr lang="en-IN" sz="2000" kern="100" dirty="0">
                          <a:effectLst/>
                          <a:latin typeface="Book Antiqua" panose="02040602050305030304" pitchFamily="18" charset="0"/>
                          <a:ea typeface="Calibri" panose="020F0502020204030204" pitchFamily="34" charset="0"/>
                          <a:cs typeface="Times New Roman" panose="02020603050405020304" pitchFamily="18" charset="0"/>
                        </a:rPr>
                        <a:t>KILA for LSGs</a:t>
                      </a:r>
                    </a:p>
                  </a:txBody>
                  <a:tcPr marL="20320" marR="20320" marT="10160" marB="10160" anchor="ctr"/>
                </a:tc>
                <a:extLst>
                  <a:ext uri="{0D108BD9-81ED-4DB2-BD59-A6C34878D82A}">
                    <a16:rowId xmlns:a16="http://schemas.microsoft.com/office/drawing/2014/main" val="1565509428"/>
                  </a:ext>
                </a:extLst>
              </a:tr>
            </a:tbl>
          </a:graphicData>
        </a:graphic>
      </p:graphicFrame>
    </p:spTree>
    <p:extLst>
      <p:ext uri="{BB962C8B-B14F-4D97-AF65-F5344CB8AC3E}">
        <p14:creationId xmlns:p14="http://schemas.microsoft.com/office/powerpoint/2010/main" val="29281875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C0EBFC-257B-5D32-8BC3-E8E62E3D40E4}"/>
              </a:ext>
            </a:extLst>
          </p:cNvPr>
          <p:cNvSpPr>
            <a:spLocks noGrp="1"/>
          </p:cNvSpPr>
          <p:nvPr>
            <p:ph type="title"/>
          </p:nvPr>
        </p:nvSpPr>
        <p:spPr>
          <a:xfrm>
            <a:off x="480291" y="365125"/>
            <a:ext cx="11314545" cy="1325563"/>
          </a:xfrm>
        </p:spPr>
        <p:txBody>
          <a:bodyPr>
            <a:normAutofit/>
          </a:bodyPr>
          <a:lstStyle/>
          <a:p>
            <a:r>
              <a:rPr lang="en-US" sz="3200" b="1" dirty="0">
                <a:latin typeface="Book Antiqua" panose="02040602050305030304" pitchFamily="18" charset="0"/>
              </a:rPr>
              <a:t>Trends in Allocations reported in the Gender Budget Statement during last 3 years </a:t>
            </a:r>
          </a:p>
        </p:txBody>
      </p:sp>
      <p:graphicFrame>
        <p:nvGraphicFramePr>
          <p:cNvPr id="5" name="Table 4">
            <a:extLst>
              <a:ext uri="{FF2B5EF4-FFF2-40B4-BE49-F238E27FC236}">
                <a16:creationId xmlns:a16="http://schemas.microsoft.com/office/drawing/2014/main" id="{93CA44B3-5503-569B-8789-DF32CDE5DCB5}"/>
              </a:ext>
            </a:extLst>
          </p:cNvPr>
          <p:cNvGraphicFramePr>
            <a:graphicFrameLocks noGrp="1"/>
          </p:cNvGraphicFramePr>
          <p:nvPr>
            <p:extLst>
              <p:ext uri="{D42A27DB-BD31-4B8C-83A1-F6EECF244321}">
                <p14:modId xmlns:p14="http://schemas.microsoft.com/office/powerpoint/2010/main" val="4133946640"/>
              </p:ext>
            </p:extLst>
          </p:nvPr>
        </p:nvGraphicFramePr>
        <p:xfrm>
          <a:off x="752476" y="1933024"/>
          <a:ext cx="9867898" cy="3879131"/>
        </p:xfrm>
        <a:graphic>
          <a:graphicData uri="http://schemas.openxmlformats.org/drawingml/2006/table">
            <a:tbl>
              <a:tblPr firstRow="1" firstCol="1" bandRow="1"/>
              <a:tblGrid>
                <a:gridCol w="1114650">
                  <a:extLst>
                    <a:ext uri="{9D8B030D-6E8A-4147-A177-3AD203B41FA5}">
                      <a16:colId xmlns:a16="http://schemas.microsoft.com/office/drawing/2014/main" val="110793445"/>
                    </a:ext>
                  </a:extLst>
                </a:gridCol>
                <a:gridCol w="1495199">
                  <a:extLst>
                    <a:ext uri="{9D8B030D-6E8A-4147-A177-3AD203B41FA5}">
                      <a16:colId xmlns:a16="http://schemas.microsoft.com/office/drawing/2014/main" val="2679716749"/>
                    </a:ext>
                  </a:extLst>
                </a:gridCol>
                <a:gridCol w="749567">
                  <a:extLst>
                    <a:ext uri="{9D8B030D-6E8A-4147-A177-3AD203B41FA5}">
                      <a16:colId xmlns:a16="http://schemas.microsoft.com/office/drawing/2014/main" val="2054951295"/>
                    </a:ext>
                  </a:extLst>
                </a:gridCol>
                <a:gridCol w="874396">
                  <a:extLst>
                    <a:ext uri="{9D8B030D-6E8A-4147-A177-3AD203B41FA5}">
                      <a16:colId xmlns:a16="http://schemas.microsoft.com/office/drawing/2014/main" val="1984519139"/>
                    </a:ext>
                  </a:extLst>
                </a:gridCol>
                <a:gridCol w="904018">
                  <a:extLst>
                    <a:ext uri="{9D8B030D-6E8A-4147-A177-3AD203B41FA5}">
                      <a16:colId xmlns:a16="http://schemas.microsoft.com/office/drawing/2014/main" val="1298891612"/>
                    </a:ext>
                  </a:extLst>
                </a:gridCol>
                <a:gridCol w="978635">
                  <a:extLst>
                    <a:ext uri="{9D8B030D-6E8A-4147-A177-3AD203B41FA5}">
                      <a16:colId xmlns:a16="http://schemas.microsoft.com/office/drawing/2014/main" val="4051646899"/>
                    </a:ext>
                  </a:extLst>
                </a:gridCol>
                <a:gridCol w="1753386">
                  <a:extLst>
                    <a:ext uri="{9D8B030D-6E8A-4147-A177-3AD203B41FA5}">
                      <a16:colId xmlns:a16="http://schemas.microsoft.com/office/drawing/2014/main" val="2843199591"/>
                    </a:ext>
                  </a:extLst>
                </a:gridCol>
                <a:gridCol w="1998047">
                  <a:extLst>
                    <a:ext uri="{9D8B030D-6E8A-4147-A177-3AD203B41FA5}">
                      <a16:colId xmlns:a16="http://schemas.microsoft.com/office/drawing/2014/main" val="2886442769"/>
                    </a:ext>
                  </a:extLst>
                </a:gridCol>
              </a:tblGrid>
              <a:tr h="667301">
                <a:tc rowSpan="2">
                  <a:txBody>
                    <a:bodyPr/>
                    <a:lstStyle/>
                    <a:p>
                      <a:pPr marL="0" marR="0">
                        <a:lnSpc>
                          <a:spcPct val="107000"/>
                        </a:lnSpc>
                        <a:spcBef>
                          <a:spcPts val="0"/>
                        </a:spcBef>
                        <a:spcAft>
                          <a:spcPts val="0"/>
                        </a:spcAft>
                      </a:pPr>
                      <a:r>
                        <a:rPr lang="en-US" sz="2000" b="1" kern="100" dirty="0">
                          <a:effectLst/>
                          <a:latin typeface="Book Antiqua" panose="02040602050305030304" pitchFamily="18" charset="0"/>
                          <a:ea typeface="Calibri" panose="020F0502020204030204" pitchFamily="34" charset="0"/>
                          <a:cs typeface="Times New Roman" panose="02020603050405020304" pitchFamily="18" charset="0"/>
                        </a:rPr>
                        <a:t>Year </a:t>
                      </a:r>
                      <a:endParaRPr lang="en-IN" sz="20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10000"/>
                        <a:lumOff val="90000"/>
                      </a:schemeClr>
                    </a:solidFill>
                  </a:tcPr>
                </a:tc>
                <a:tc rowSpan="2">
                  <a:txBody>
                    <a:bodyPr/>
                    <a:lstStyle/>
                    <a:p>
                      <a:pPr marL="0" marR="0">
                        <a:lnSpc>
                          <a:spcPct val="107000"/>
                        </a:lnSpc>
                        <a:spcBef>
                          <a:spcPts val="0"/>
                        </a:spcBef>
                        <a:spcAft>
                          <a:spcPts val="0"/>
                        </a:spcAft>
                      </a:pPr>
                      <a:r>
                        <a:rPr lang="en-US" sz="2000" b="1" kern="100" dirty="0">
                          <a:effectLst/>
                          <a:latin typeface="Book Antiqua" panose="02040602050305030304" pitchFamily="18" charset="0"/>
                          <a:ea typeface="Calibri" panose="020F0502020204030204" pitchFamily="34" charset="0"/>
                          <a:cs typeface="Times New Roman" panose="02020603050405020304" pitchFamily="18" charset="0"/>
                        </a:rPr>
                        <a:t>Total BE of all Schemes </a:t>
                      </a:r>
                      <a:endParaRPr lang="en-IN" sz="2000" kern="100" dirty="0">
                        <a:effectLst/>
                        <a:latin typeface="Book Antiqua" panose="02040602050305030304" pitchFamily="18"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2000" b="1" kern="100" dirty="0">
                          <a:effectLst/>
                          <a:latin typeface="Book Antiqua" panose="02040602050305030304" pitchFamily="18" charset="0"/>
                          <a:ea typeface="Calibri" panose="020F0502020204030204" pitchFamily="34" charset="0"/>
                          <a:cs typeface="Times New Roman" panose="02020603050405020304" pitchFamily="18" charset="0"/>
                        </a:rPr>
                        <a:t>(Rs. Lakh)  </a:t>
                      </a:r>
                      <a:endParaRPr lang="en-IN" sz="20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10000"/>
                        <a:lumOff val="90000"/>
                      </a:schemeClr>
                    </a:solidFill>
                  </a:tcPr>
                </a:tc>
                <a:tc gridSpan="4">
                  <a:txBody>
                    <a:bodyPr/>
                    <a:lstStyle/>
                    <a:p>
                      <a:pPr marL="0" marR="0">
                        <a:lnSpc>
                          <a:spcPct val="107000"/>
                        </a:lnSpc>
                        <a:spcBef>
                          <a:spcPts val="0"/>
                        </a:spcBef>
                        <a:spcAft>
                          <a:spcPts val="0"/>
                        </a:spcAft>
                      </a:pPr>
                      <a:r>
                        <a:rPr lang="en-IN" sz="2000" b="1" kern="100" dirty="0">
                          <a:effectLst/>
                          <a:latin typeface="Book Antiqua" panose="02040602050305030304" pitchFamily="18" charset="0"/>
                          <a:ea typeface="Calibri" panose="020F0502020204030204" pitchFamily="34" charset="0"/>
                          <a:cs typeface="Times New Roman" panose="02020603050405020304" pitchFamily="18" charset="0"/>
                        </a:rPr>
                        <a:t>Total BE of GBS Allocation of all schemes (Rs. Lakh)</a:t>
                      </a:r>
                      <a:endParaRPr lang="en-IN" sz="20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10000"/>
                        <a:lumOff val="90000"/>
                      </a:schemeClr>
                    </a:solidFill>
                  </a:tcPr>
                </a:tc>
                <a:tc hMerge="1">
                  <a:txBody>
                    <a:bodyPr/>
                    <a:lstStyle/>
                    <a:p>
                      <a:endParaRPr lang="en-IN"/>
                    </a:p>
                  </a:txBody>
                  <a:tcPr/>
                </a:tc>
                <a:tc hMerge="1">
                  <a:txBody>
                    <a:bodyPr/>
                    <a:lstStyle/>
                    <a:p>
                      <a:endParaRPr lang="en-IN"/>
                    </a:p>
                  </a:txBody>
                  <a:tcPr/>
                </a:tc>
                <a:tc hMerge="1">
                  <a:txBody>
                    <a:bodyPr/>
                    <a:lstStyle/>
                    <a:p>
                      <a:endParaRPr lang="en-IN"/>
                    </a:p>
                  </a:txBody>
                  <a:tcPr/>
                </a:tc>
                <a:tc rowSpan="2">
                  <a:txBody>
                    <a:bodyPr/>
                    <a:lstStyle/>
                    <a:p>
                      <a:pPr marL="0" marR="0">
                        <a:lnSpc>
                          <a:spcPct val="107000"/>
                        </a:lnSpc>
                        <a:spcBef>
                          <a:spcPts val="0"/>
                        </a:spcBef>
                        <a:spcAft>
                          <a:spcPts val="0"/>
                        </a:spcAft>
                      </a:pPr>
                      <a:r>
                        <a:rPr lang="en-US" sz="2000" b="1" kern="100" dirty="0">
                          <a:effectLst/>
                          <a:latin typeface="Book Antiqua" panose="02040602050305030304" pitchFamily="18" charset="0"/>
                          <a:ea typeface="Calibri" panose="020F0502020204030204" pitchFamily="34" charset="0"/>
                          <a:cs typeface="Times New Roman" panose="02020603050405020304" pitchFamily="18" charset="0"/>
                        </a:rPr>
                        <a:t>% of total BE reported in GBS</a:t>
                      </a:r>
                      <a:endParaRPr lang="en-IN" sz="20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10000"/>
                        <a:lumOff val="90000"/>
                      </a:schemeClr>
                    </a:solidFill>
                  </a:tcPr>
                </a:tc>
                <a:tc rowSpan="2">
                  <a:txBody>
                    <a:bodyPr/>
                    <a:lstStyle/>
                    <a:p>
                      <a:pPr marL="0" marR="0">
                        <a:lnSpc>
                          <a:spcPct val="107000"/>
                        </a:lnSpc>
                        <a:spcBef>
                          <a:spcPts val="0"/>
                        </a:spcBef>
                        <a:spcAft>
                          <a:spcPts val="0"/>
                        </a:spcAft>
                      </a:pPr>
                      <a:r>
                        <a:rPr lang="en-US" sz="2000" b="1" kern="100" dirty="0">
                          <a:effectLst/>
                          <a:latin typeface="Book Antiqua" panose="02040602050305030304" pitchFamily="18" charset="0"/>
                          <a:ea typeface="Calibri" panose="020F0502020204030204" pitchFamily="34" charset="0"/>
                          <a:cs typeface="Times New Roman" panose="02020603050405020304" pitchFamily="18" charset="0"/>
                        </a:rPr>
                        <a:t>Total No. of Schemes reported in GBS </a:t>
                      </a:r>
                      <a:endParaRPr lang="en-IN" sz="20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998966947"/>
                  </a:ext>
                </a:extLst>
              </a:tr>
              <a:tr h="505458">
                <a:tc vMerge="1">
                  <a:txBody>
                    <a:bodyPr/>
                    <a:lstStyle/>
                    <a:p>
                      <a:endParaRPr lang="en-IN"/>
                    </a:p>
                  </a:txBody>
                  <a:tcPr/>
                </a:tc>
                <a:tc vMerge="1">
                  <a:txBody>
                    <a:bodyPr/>
                    <a:lstStyle/>
                    <a:p>
                      <a:endParaRPr lang="en-IN"/>
                    </a:p>
                  </a:txBody>
                  <a:tcPr/>
                </a:tc>
                <a:tc>
                  <a:txBody>
                    <a:bodyPr/>
                    <a:lstStyle/>
                    <a:p>
                      <a:pPr marL="0" marR="0">
                        <a:lnSpc>
                          <a:spcPct val="107000"/>
                        </a:lnSpc>
                        <a:spcBef>
                          <a:spcPts val="0"/>
                        </a:spcBef>
                        <a:spcAft>
                          <a:spcPts val="0"/>
                        </a:spcAft>
                      </a:pPr>
                      <a:r>
                        <a:rPr lang="en-US" sz="2000" b="1" kern="100" dirty="0">
                          <a:effectLst/>
                          <a:latin typeface="Book Antiqua" panose="02040602050305030304" pitchFamily="18" charset="0"/>
                          <a:ea typeface="Calibri" panose="020F0502020204030204" pitchFamily="34" charset="0"/>
                          <a:cs typeface="Times New Roman" panose="02020603050405020304" pitchFamily="18" charset="0"/>
                        </a:rPr>
                        <a:t>Part A</a:t>
                      </a:r>
                      <a:endParaRPr lang="en-IN" sz="20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10000"/>
                        <a:lumOff val="90000"/>
                      </a:schemeClr>
                    </a:solidFill>
                  </a:tcPr>
                </a:tc>
                <a:tc>
                  <a:txBody>
                    <a:bodyPr/>
                    <a:lstStyle/>
                    <a:p>
                      <a:pPr marL="0" marR="0">
                        <a:lnSpc>
                          <a:spcPct val="107000"/>
                        </a:lnSpc>
                        <a:spcBef>
                          <a:spcPts val="0"/>
                        </a:spcBef>
                        <a:spcAft>
                          <a:spcPts val="0"/>
                        </a:spcAft>
                      </a:pPr>
                      <a:r>
                        <a:rPr lang="en-US" sz="2000" b="1" kern="100" dirty="0">
                          <a:effectLst/>
                          <a:latin typeface="Book Antiqua" panose="02040602050305030304" pitchFamily="18" charset="0"/>
                          <a:ea typeface="Calibri" panose="020F0502020204030204" pitchFamily="34" charset="0"/>
                          <a:cs typeface="Times New Roman" panose="02020603050405020304" pitchFamily="18" charset="0"/>
                        </a:rPr>
                        <a:t>Part B</a:t>
                      </a:r>
                      <a:endParaRPr lang="en-IN" sz="20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10000"/>
                        <a:lumOff val="90000"/>
                      </a:schemeClr>
                    </a:solidFill>
                  </a:tcPr>
                </a:tc>
                <a:tc>
                  <a:txBody>
                    <a:bodyPr/>
                    <a:lstStyle/>
                    <a:p>
                      <a:pPr marL="0" marR="0">
                        <a:lnSpc>
                          <a:spcPct val="107000"/>
                        </a:lnSpc>
                        <a:spcBef>
                          <a:spcPts val="0"/>
                        </a:spcBef>
                        <a:spcAft>
                          <a:spcPts val="0"/>
                        </a:spcAft>
                      </a:pPr>
                      <a:r>
                        <a:rPr lang="en-US" sz="2000" b="1" kern="100" dirty="0">
                          <a:effectLst/>
                          <a:latin typeface="Book Antiqua" panose="02040602050305030304" pitchFamily="18" charset="0"/>
                          <a:ea typeface="Calibri" panose="020F0502020204030204" pitchFamily="34" charset="0"/>
                          <a:cs typeface="Times New Roman" panose="02020603050405020304" pitchFamily="18" charset="0"/>
                        </a:rPr>
                        <a:t>Part C</a:t>
                      </a:r>
                    </a:p>
                    <a:p>
                      <a:pPr marL="0" marR="0">
                        <a:lnSpc>
                          <a:spcPct val="107000"/>
                        </a:lnSpc>
                        <a:spcBef>
                          <a:spcPts val="0"/>
                        </a:spcBef>
                        <a:spcAft>
                          <a:spcPts val="0"/>
                        </a:spcAft>
                      </a:pPr>
                      <a:r>
                        <a:rPr lang="en-US" sz="2000" b="1" kern="100" dirty="0">
                          <a:effectLst/>
                          <a:latin typeface="Book Antiqua" panose="02040602050305030304" pitchFamily="18" charset="0"/>
                          <a:ea typeface="Calibri" panose="020F0502020204030204" pitchFamily="34" charset="0"/>
                          <a:cs typeface="Times New Roman" panose="02020603050405020304" pitchFamily="18" charset="0"/>
                        </a:rPr>
                        <a:t>(if any)</a:t>
                      </a:r>
                      <a:endParaRPr lang="en-IN" sz="20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10000"/>
                        <a:lumOff val="90000"/>
                      </a:schemeClr>
                    </a:solidFill>
                  </a:tcPr>
                </a:tc>
                <a:tc>
                  <a:txBody>
                    <a:bodyPr/>
                    <a:lstStyle/>
                    <a:p>
                      <a:pPr marL="0" marR="0">
                        <a:lnSpc>
                          <a:spcPct val="107000"/>
                        </a:lnSpc>
                        <a:spcBef>
                          <a:spcPts val="0"/>
                        </a:spcBef>
                        <a:spcAft>
                          <a:spcPts val="0"/>
                        </a:spcAft>
                      </a:pPr>
                      <a:r>
                        <a:rPr lang="en-US" sz="2000" b="1" kern="100" dirty="0">
                          <a:effectLst/>
                          <a:latin typeface="Book Antiqua" panose="02040602050305030304" pitchFamily="18" charset="0"/>
                          <a:ea typeface="Calibri" panose="020F0502020204030204" pitchFamily="34" charset="0"/>
                          <a:cs typeface="Times New Roman" panose="02020603050405020304" pitchFamily="18" charset="0"/>
                        </a:rPr>
                        <a:t>Total</a:t>
                      </a:r>
                      <a:endParaRPr lang="en-IN" sz="20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10000"/>
                        <a:lumOff val="90000"/>
                      </a:schemeClr>
                    </a:solidFill>
                  </a:tcPr>
                </a:tc>
                <a:tc vMerge="1">
                  <a:txBody>
                    <a:bodyPr/>
                    <a:lstStyle/>
                    <a:p>
                      <a:endParaRPr lang="en-IN"/>
                    </a:p>
                  </a:txBody>
                  <a:tcPr/>
                </a:tc>
                <a:tc vMerge="1">
                  <a:txBody>
                    <a:bodyPr/>
                    <a:lstStyle/>
                    <a:p>
                      <a:endParaRPr lang="en-IN"/>
                    </a:p>
                  </a:txBody>
                  <a:tcPr/>
                </a:tc>
                <a:extLst>
                  <a:ext uri="{0D108BD9-81ED-4DB2-BD59-A6C34878D82A}">
                    <a16:rowId xmlns:a16="http://schemas.microsoft.com/office/drawing/2014/main" val="990480978"/>
                  </a:ext>
                </a:extLst>
              </a:tr>
              <a:tr h="602424">
                <a:tc>
                  <a:txBody>
                    <a:bodyPr/>
                    <a:lstStyle/>
                    <a:p>
                      <a:pPr marL="0" marR="0">
                        <a:lnSpc>
                          <a:spcPct val="107000"/>
                        </a:lnSpc>
                        <a:spcBef>
                          <a:spcPts val="0"/>
                        </a:spcBef>
                        <a:spcAft>
                          <a:spcPts val="0"/>
                        </a:spcAft>
                      </a:pPr>
                      <a:r>
                        <a:rPr lang="en-IN" sz="2000" kern="100">
                          <a:effectLst/>
                          <a:latin typeface="Book Antiqua" panose="02040602050305030304" pitchFamily="18" charset="0"/>
                          <a:ea typeface="Calibri" panose="020F0502020204030204" pitchFamily="34" charset="0"/>
                          <a:cs typeface="Times New Roman" panose="02020603050405020304" pitchFamily="18" charset="0"/>
                        </a:rPr>
                        <a:t>2025-26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IN" sz="2000" kern="100" dirty="0">
                          <a:effectLst/>
                          <a:latin typeface="Book Antiqua" panose="02040602050305030304" pitchFamily="18" charset="0"/>
                          <a:ea typeface="Calibri" panose="020F0502020204030204" pitchFamily="34" charset="0"/>
                          <a:cs typeface="Times New Roman" panose="02020603050405020304" pitchFamily="18" charset="0"/>
                        </a:rPr>
                        <a:t> </a:t>
                      </a:r>
                      <a:r>
                        <a:rPr lang="en-IN" sz="2000" dirty="0">
                          <a:latin typeface="Book Antiqua" panose="02040602050305030304" pitchFamily="18" charset="0"/>
                          <a:cs typeface="Times New Roman" panose="02020603050405020304" pitchFamily="18" charset="0"/>
                        </a:rPr>
                        <a:t>₹ </a:t>
                      </a:r>
                      <a:r>
                        <a:rPr lang="en-IN" sz="2000" kern="100" dirty="0">
                          <a:effectLst/>
                          <a:latin typeface="Book Antiqua" panose="02040602050305030304" pitchFamily="18" charset="0"/>
                          <a:ea typeface="Calibri" panose="020F0502020204030204" pitchFamily="34" charset="0"/>
                          <a:cs typeface="Times New Roman" panose="02020603050405020304" pitchFamily="18" charset="0"/>
                        </a:rPr>
                        <a:t> 32500</a:t>
                      </a:r>
                      <a:r>
                        <a:rPr lang="en-IN" sz="2000" kern="100" baseline="0" dirty="0">
                          <a:effectLst/>
                          <a:latin typeface="Book Antiqua" panose="02040602050305030304" pitchFamily="18" charset="0"/>
                          <a:ea typeface="Calibri" panose="020F0502020204030204" pitchFamily="34" charset="0"/>
                          <a:cs typeface="Times New Roman" panose="02020603050405020304" pitchFamily="18" charset="0"/>
                        </a:rPr>
                        <a:t> </a:t>
                      </a:r>
                      <a:r>
                        <a:rPr lang="en-IN" sz="2000" dirty="0">
                          <a:latin typeface="Book Antiqua" panose="02040602050305030304" pitchFamily="18" charset="0"/>
                          <a:cs typeface="Times New Roman" panose="02020603050405020304" pitchFamily="18" charset="0"/>
                        </a:rPr>
                        <a:t>crore </a:t>
                      </a:r>
                      <a:endParaRPr lang="en-IN" sz="20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IN" sz="2000" kern="100" dirty="0">
                          <a:effectLst/>
                          <a:latin typeface="Book Antiqua" panose="02040602050305030304" pitchFamily="18" charset="0"/>
                          <a:ea typeface="Calibri" panose="020F0502020204030204" pitchFamily="34" charset="0"/>
                          <a:cs typeface="Times New Roman" panose="02020603050405020304" pitchFamily="18" charset="0"/>
                        </a:rPr>
                        <a:t> 2521.20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IN" sz="2000" kern="100" dirty="0">
                          <a:effectLst/>
                          <a:latin typeface="Book Antiqua" panose="02040602050305030304" pitchFamily="18" charset="0"/>
                          <a:ea typeface="Calibri" panose="020F0502020204030204" pitchFamily="34" charset="0"/>
                          <a:cs typeface="Times New Roman" panose="02020603050405020304" pitchFamily="18" charset="0"/>
                        </a:rPr>
                        <a:t> 2318.92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IN" sz="2000" kern="100" dirty="0">
                          <a:effectLst/>
                          <a:latin typeface="Book Antiqua" panose="02040602050305030304" pitchFamily="18" charset="0"/>
                          <a:ea typeface="Calibri" panose="020F0502020204030204" pitchFamily="34" charset="0"/>
                          <a:cs typeface="Times New Roman" panose="02020603050405020304" pitchFamily="18" charset="0"/>
                        </a:rPr>
                        <a:t> Nil</a:t>
                      </a:r>
                      <a:r>
                        <a:rPr lang="en-IN" sz="2000" kern="100" baseline="0" dirty="0">
                          <a:effectLst/>
                          <a:latin typeface="Book Antiqua" panose="02040602050305030304" pitchFamily="18" charset="0"/>
                          <a:ea typeface="Calibri" panose="020F0502020204030204" pitchFamily="34" charset="0"/>
                          <a:cs typeface="Times New Roman" panose="02020603050405020304" pitchFamily="18" charset="0"/>
                        </a:rPr>
                        <a:t> </a:t>
                      </a:r>
                      <a:endParaRPr lang="en-IN" sz="20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IN" sz="2000" kern="100" dirty="0">
                          <a:effectLst/>
                          <a:latin typeface="Book Antiqua" panose="02040602050305030304" pitchFamily="18" charset="0"/>
                          <a:ea typeface="Calibri" panose="020F0502020204030204" pitchFamily="34" charset="0"/>
                          <a:cs typeface="Times New Roman" panose="02020603050405020304" pitchFamily="18" charset="0"/>
                        </a:rPr>
                        <a:t> 4840.12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IN" sz="2000" kern="100" dirty="0">
                          <a:effectLst/>
                          <a:latin typeface="Book Antiqua" panose="02040602050305030304" pitchFamily="18" charset="0"/>
                          <a:ea typeface="Calibri" panose="020F0502020204030204" pitchFamily="34" charset="0"/>
                          <a:cs typeface="Times New Roman" panose="02020603050405020304" pitchFamily="18" charset="0"/>
                        </a:rPr>
                        <a:t> 20.79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IN" sz="2000" kern="100" dirty="0">
                          <a:effectLst/>
                          <a:latin typeface="Book Antiqua" panose="02040602050305030304" pitchFamily="18" charset="0"/>
                          <a:ea typeface="Calibri" panose="020F0502020204030204" pitchFamily="34" charset="0"/>
                          <a:cs typeface="Times New Roman" panose="02020603050405020304" pitchFamily="18" charset="0"/>
                        </a:rPr>
                        <a:t> 322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64499856"/>
                  </a:ext>
                </a:extLst>
              </a:tr>
              <a:tr h="602424">
                <a:tc>
                  <a:txBody>
                    <a:bodyPr/>
                    <a:lstStyle/>
                    <a:p>
                      <a:pPr marL="0" marR="0">
                        <a:lnSpc>
                          <a:spcPct val="107000"/>
                        </a:lnSpc>
                        <a:spcBef>
                          <a:spcPts val="0"/>
                        </a:spcBef>
                        <a:spcAft>
                          <a:spcPts val="0"/>
                        </a:spcAft>
                      </a:pPr>
                      <a:r>
                        <a:rPr lang="en-IN" sz="2000" kern="100">
                          <a:effectLst/>
                          <a:latin typeface="Book Antiqua" panose="02040602050305030304" pitchFamily="18" charset="0"/>
                          <a:ea typeface="Calibri" panose="020F0502020204030204" pitchFamily="34" charset="0"/>
                          <a:cs typeface="Times New Roman" panose="02020603050405020304" pitchFamily="18" charset="0"/>
                        </a:rPr>
                        <a:t>2024-25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IN" sz="2000" kern="100" dirty="0">
                          <a:effectLst/>
                          <a:latin typeface="Book Antiqua" panose="02040602050305030304" pitchFamily="18" charset="0"/>
                          <a:ea typeface="Calibri" panose="020F0502020204030204" pitchFamily="34" charset="0"/>
                          <a:cs typeface="Times New Roman" panose="02020603050405020304" pitchFamily="18" charset="0"/>
                        </a:rPr>
                        <a:t> </a:t>
                      </a:r>
                      <a:r>
                        <a:rPr lang="en-IN" sz="2000" dirty="0">
                          <a:latin typeface="Book Antiqua" panose="02040602050305030304" pitchFamily="18" charset="0"/>
                          <a:cs typeface="Times New Roman" panose="02020603050405020304" pitchFamily="18" charset="0"/>
                        </a:rPr>
                        <a:t>₹ 30,370 crore</a:t>
                      </a:r>
                      <a:endParaRPr lang="en-IN" sz="20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IN" sz="2000" kern="100" dirty="0">
                          <a:effectLst/>
                          <a:latin typeface="Book Antiqua" panose="02040602050305030304" pitchFamily="18" charset="0"/>
                          <a:ea typeface="Calibri" panose="020F0502020204030204" pitchFamily="34" charset="0"/>
                          <a:cs typeface="Times New Roman" panose="02020603050405020304" pitchFamily="18" charset="0"/>
                        </a:rPr>
                        <a:t> 2291.69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IN" sz="2000" kern="100" dirty="0">
                          <a:effectLst/>
                          <a:latin typeface="Book Antiqua" panose="02040602050305030304" pitchFamily="18" charset="0"/>
                          <a:ea typeface="Calibri" panose="020F0502020204030204" pitchFamily="34" charset="0"/>
                          <a:cs typeface="Times New Roman" panose="02020603050405020304" pitchFamily="18" charset="0"/>
                        </a:rPr>
                        <a:t> 2369.82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IN" sz="2000" kern="100" dirty="0">
                          <a:effectLst/>
                          <a:latin typeface="Book Antiqua" panose="02040602050305030304" pitchFamily="18" charset="0"/>
                          <a:ea typeface="Calibri" panose="020F0502020204030204" pitchFamily="34" charset="0"/>
                          <a:cs typeface="Times New Roman" panose="02020603050405020304" pitchFamily="18" charset="0"/>
                        </a:rPr>
                        <a:t> Nil</a:t>
                      </a:r>
                      <a:r>
                        <a:rPr lang="en-IN" sz="2000" kern="100" baseline="0" dirty="0">
                          <a:effectLst/>
                          <a:latin typeface="Book Antiqua" panose="02040602050305030304" pitchFamily="18" charset="0"/>
                          <a:ea typeface="Calibri" panose="020F0502020204030204" pitchFamily="34" charset="0"/>
                          <a:cs typeface="Times New Roman" panose="02020603050405020304" pitchFamily="18" charset="0"/>
                        </a:rPr>
                        <a:t> </a:t>
                      </a:r>
                      <a:endParaRPr lang="en-IN" sz="20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IN" sz="2000" kern="100" dirty="0">
                          <a:effectLst/>
                          <a:latin typeface="Book Antiqua" panose="02040602050305030304" pitchFamily="18" charset="0"/>
                          <a:ea typeface="Calibri" panose="020F0502020204030204" pitchFamily="34" charset="0"/>
                          <a:cs typeface="Times New Roman" panose="02020603050405020304" pitchFamily="18" charset="0"/>
                        </a:rPr>
                        <a:t> 4661.51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IN" sz="2000" kern="100" dirty="0">
                          <a:effectLst/>
                          <a:latin typeface="Book Antiqua" panose="02040602050305030304" pitchFamily="18" charset="0"/>
                          <a:ea typeface="Calibri" panose="020F0502020204030204" pitchFamily="34" charset="0"/>
                          <a:cs typeface="Times New Roman" panose="02020603050405020304" pitchFamily="18" charset="0"/>
                        </a:rPr>
                        <a:t> 21.35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IN" sz="2000" kern="100" dirty="0">
                          <a:effectLst/>
                          <a:latin typeface="Book Antiqua" panose="02040602050305030304" pitchFamily="18" charset="0"/>
                          <a:ea typeface="Calibri" panose="020F0502020204030204" pitchFamily="34" charset="0"/>
                          <a:cs typeface="Times New Roman" panose="02020603050405020304" pitchFamily="18" charset="0"/>
                        </a:rPr>
                        <a:t> 299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80338036"/>
                  </a:ext>
                </a:extLst>
              </a:tr>
              <a:tr h="602424">
                <a:tc>
                  <a:txBody>
                    <a:bodyPr/>
                    <a:lstStyle/>
                    <a:p>
                      <a:pPr marL="0" marR="0">
                        <a:lnSpc>
                          <a:spcPct val="107000"/>
                        </a:lnSpc>
                        <a:spcBef>
                          <a:spcPts val="0"/>
                        </a:spcBef>
                        <a:spcAft>
                          <a:spcPts val="0"/>
                        </a:spcAft>
                      </a:pPr>
                      <a:r>
                        <a:rPr lang="en-IN" sz="2000" kern="100">
                          <a:effectLst/>
                          <a:latin typeface="Book Antiqua" panose="02040602050305030304" pitchFamily="18" charset="0"/>
                          <a:ea typeface="Calibri" panose="020F0502020204030204" pitchFamily="34" charset="0"/>
                          <a:cs typeface="Times New Roman" panose="02020603050405020304" pitchFamily="18" charset="0"/>
                        </a:rPr>
                        <a:t>2023-24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IN" sz="2000" kern="100" dirty="0">
                          <a:effectLst/>
                          <a:latin typeface="Book Antiqua" panose="02040602050305030304" pitchFamily="18" charset="0"/>
                          <a:ea typeface="Calibri" panose="020F0502020204030204" pitchFamily="34" charset="0"/>
                          <a:cs typeface="Times New Roman" panose="02020603050405020304" pitchFamily="18" charset="0"/>
                        </a:rPr>
                        <a:t> </a:t>
                      </a:r>
                      <a:r>
                        <a:rPr lang="en-IN" sz="2000" dirty="0">
                          <a:latin typeface="Book Antiqua" panose="02040602050305030304" pitchFamily="18" charset="0"/>
                          <a:cs typeface="Times New Roman" panose="02020603050405020304" pitchFamily="18" charset="0"/>
                        </a:rPr>
                        <a:t>₹ 30,370 crore </a:t>
                      </a:r>
                      <a:endParaRPr lang="en-IN" sz="20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IN" sz="2000" kern="100" dirty="0">
                          <a:effectLst/>
                          <a:latin typeface="Book Antiqua" panose="02040602050305030304" pitchFamily="18" charset="0"/>
                          <a:ea typeface="Calibri" panose="020F0502020204030204" pitchFamily="34" charset="0"/>
                          <a:cs typeface="Times New Roman" panose="02020603050405020304" pitchFamily="18" charset="0"/>
                        </a:rPr>
                        <a:t> 1479.53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IN" sz="2000" kern="100" dirty="0">
                          <a:effectLst/>
                          <a:latin typeface="Book Antiqua" panose="02040602050305030304" pitchFamily="18" charset="0"/>
                          <a:ea typeface="Calibri" panose="020F0502020204030204" pitchFamily="34" charset="0"/>
                          <a:cs typeface="Times New Roman" panose="02020603050405020304" pitchFamily="18" charset="0"/>
                        </a:rPr>
                        <a:t>  3190.69</a:t>
                      </a:r>
                    </a:p>
                    <a:p>
                      <a:pPr marL="0" marR="0">
                        <a:lnSpc>
                          <a:spcPct val="107000"/>
                        </a:lnSpc>
                        <a:spcBef>
                          <a:spcPts val="0"/>
                        </a:spcBef>
                        <a:spcAft>
                          <a:spcPts val="0"/>
                        </a:spcAft>
                      </a:pPr>
                      <a:endParaRPr lang="en-IN" sz="20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IN" sz="2000" kern="100" dirty="0">
                          <a:effectLst/>
                          <a:latin typeface="Book Antiqua" panose="02040602050305030304" pitchFamily="18" charset="0"/>
                          <a:ea typeface="Calibri" panose="020F0502020204030204" pitchFamily="34" charset="0"/>
                          <a:cs typeface="Times New Roman" panose="02020603050405020304" pitchFamily="18" charset="0"/>
                        </a:rPr>
                        <a:t> Nil</a:t>
                      </a:r>
                      <a:r>
                        <a:rPr lang="en-IN" sz="2000" kern="100" baseline="0" dirty="0">
                          <a:effectLst/>
                          <a:latin typeface="Book Antiqua" panose="02040602050305030304" pitchFamily="18" charset="0"/>
                          <a:ea typeface="Calibri" panose="020F0502020204030204" pitchFamily="34" charset="0"/>
                          <a:cs typeface="Times New Roman" panose="02020603050405020304" pitchFamily="18" charset="0"/>
                        </a:rPr>
                        <a:t> </a:t>
                      </a:r>
                      <a:endParaRPr lang="en-IN" sz="20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IN" sz="2000" kern="100" dirty="0">
                          <a:effectLst/>
                          <a:latin typeface="Book Antiqua" panose="02040602050305030304" pitchFamily="18" charset="0"/>
                          <a:ea typeface="Calibri" panose="020F0502020204030204" pitchFamily="34" charset="0"/>
                          <a:cs typeface="Times New Roman" panose="02020603050405020304" pitchFamily="18" charset="0"/>
                        </a:rPr>
                        <a:t> 4670.22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IN" sz="2000" kern="100" dirty="0">
                          <a:effectLst/>
                          <a:latin typeface="Book Antiqua" panose="02040602050305030304" pitchFamily="18" charset="0"/>
                          <a:ea typeface="Calibri" panose="020F0502020204030204" pitchFamily="34" charset="0"/>
                          <a:cs typeface="Times New Roman" panose="02020603050405020304" pitchFamily="18" charset="0"/>
                        </a:rPr>
                        <a:t> 21.12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IN" sz="2000" kern="100" dirty="0">
                          <a:effectLst/>
                          <a:latin typeface="Book Antiqua" panose="02040602050305030304" pitchFamily="18" charset="0"/>
                          <a:ea typeface="Calibri" panose="020F0502020204030204" pitchFamily="34" charset="0"/>
                          <a:cs typeface="Times New Roman" panose="02020603050405020304" pitchFamily="18" charset="0"/>
                        </a:rPr>
                        <a:t> 300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59972907"/>
                  </a:ext>
                </a:extLst>
              </a:tr>
            </a:tbl>
          </a:graphicData>
        </a:graphic>
      </p:graphicFrame>
    </p:spTree>
    <p:extLst>
      <p:ext uri="{BB962C8B-B14F-4D97-AF65-F5344CB8AC3E}">
        <p14:creationId xmlns:p14="http://schemas.microsoft.com/office/powerpoint/2010/main" val="21823486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73185E-0819-62C2-C5C6-39849EE17921}"/>
              </a:ext>
            </a:extLst>
          </p:cNvPr>
          <p:cNvSpPr>
            <a:spLocks noGrp="1"/>
          </p:cNvSpPr>
          <p:nvPr>
            <p:ph type="title"/>
          </p:nvPr>
        </p:nvSpPr>
        <p:spPr>
          <a:xfrm>
            <a:off x="459423" y="392834"/>
            <a:ext cx="11289231" cy="841883"/>
          </a:xfrm>
        </p:spPr>
        <p:txBody>
          <a:bodyPr>
            <a:noAutofit/>
          </a:bodyPr>
          <a:lstStyle/>
          <a:p>
            <a:r>
              <a:rPr lang="en-IN" sz="3200" b="1" dirty="0">
                <a:latin typeface="Book Antiqua" panose="02040602050305030304" pitchFamily="18" charset="0"/>
              </a:rPr>
              <a:t>OVERVIEW OF THE SCHEMES/PROGRAMMES BENEFITTING WOMEN AND GIRLS </a:t>
            </a:r>
          </a:p>
        </p:txBody>
      </p:sp>
      <p:sp>
        <p:nvSpPr>
          <p:cNvPr id="4" name="Content Placeholder 3">
            <a:extLst>
              <a:ext uri="{FF2B5EF4-FFF2-40B4-BE49-F238E27FC236}">
                <a16:creationId xmlns:a16="http://schemas.microsoft.com/office/drawing/2014/main" id="{A90AB833-3E58-5EC7-B7ED-55A2F26DC0AA}"/>
              </a:ext>
            </a:extLst>
          </p:cNvPr>
          <p:cNvSpPr>
            <a:spLocks noGrp="1"/>
          </p:cNvSpPr>
          <p:nvPr>
            <p:ph sz="half" idx="1"/>
          </p:nvPr>
        </p:nvSpPr>
        <p:spPr>
          <a:xfrm>
            <a:off x="542260" y="1493693"/>
            <a:ext cx="10975485" cy="4736986"/>
          </a:xfrm>
        </p:spPr>
        <p:txBody>
          <a:bodyPr vert="horz" lIns="91440" tIns="45720" rIns="91440" bIns="45720" rtlCol="0" anchor="t">
            <a:normAutofit fontScale="77500" lnSpcReduction="20000"/>
          </a:bodyPr>
          <a:lstStyle/>
          <a:p>
            <a:pPr marL="0" indent="0" algn="just">
              <a:lnSpc>
                <a:spcPct val="120000"/>
              </a:lnSpc>
              <a:buClrTx/>
              <a:buNone/>
            </a:pPr>
            <a:r>
              <a:rPr lang="en-IN" sz="2600" b="1" dirty="0">
                <a:latin typeface="Book Antiqua" panose="02040602050305030304" pitchFamily="18" charset="0"/>
                <a:cs typeface="Times New Roman" panose="02020603050405020304" pitchFamily="18" charset="0"/>
              </a:rPr>
              <a:t>COMMUNITY DEVELOPMENT AND PANCHAYATS</a:t>
            </a:r>
            <a:endParaRPr lang="en-IN" sz="2600" b="1" i="1" dirty="0">
              <a:latin typeface="Book Antiqua" panose="02040602050305030304" pitchFamily="18" charset="0"/>
              <a:cs typeface="Times New Roman" panose="02020603050405020304" pitchFamily="18" charset="0"/>
            </a:endParaRPr>
          </a:p>
          <a:p>
            <a:pPr marL="0" indent="0" algn="just">
              <a:lnSpc>
                <a:spcPct val="120000"/>
              </a:lnSpc>
              <a:buClrTx/>
              <a:buFont typeface="Arial" panose="020B0604020202020204" pitchFamily="34" charset="0"/>
              <a:buNone/>
            </a:pPr>
            <a:r>
              <a:rPr lang="en-IN" sz="3200" i="1" dirty="0">
                <a:latin typeface="Book Antiqua" panose="02040602050305030304" pitchFamily="18" charset="0"/>
                <a:cs typeface="Times New Roman" panose="02020603050405020304" pitchFamily="18" charset="0"/>
              </a:rPr>
              <a:t> </a:t>
            </a:r>
            <a:r>
              <a:rPr lang="en-IN" sz="3200" b="1" dirty="0" err="1">
                <a:latin typeface="Book Antiqua" panose="02040602050305030304" pitchFamily="18" charset="0"/>
                <a:cs typeface="Times New Roman" panose="02020603050405020304" pitchFamily="18" charset="0"/>
              </a:rPr>
              <a:t>Kudumbashree</a:t>
            </a:r>
            <a:r>
              <a:rPr lang="en-IN" sz="3200" b="1" dirty="0">
                <a:latin typeface="Book Antiqua" panose="02040602050305030304" pitchFamily="18" charset="0"/>
                <a:cs typeface="Times New Roman" panose="02020603050405020304" pitchFamily="18" charset="0"/>
              </a:rPr>
              <a:t> :27000.00 (IN Lakhs )</a:t>
            </a:r>
            <a:r>
              <a:rPr lang="en-US" sz="3200" b="1" dirty="0">
                <a:latin typeface="Book Antiqua" panose="02040602050305030304" pitchFamily="18" charset="0"/>
                <a:cs typeface="Times New Roman" panose="02020603050405020304" pitchFamily="18" charset="0"/>
              </a:rPr>
              <a:t> </a:t>
            </a:r>
            <a:r>
              <a:rPr lang="en-US" sz="3200" i="1" dirty="0">
                <a:latin typeface="Book Antiqua" panose="02040602050305030304" pitchFamily="18" charset="0"/>
                <a:cs typeface="Times New Roman" panose="02020603050405020304" pitchFamily="18" charset="0"/>
              </a:rPr>
              <a:t>Spearheads community based intervention of poor women with focus on self-help, demand-led convergence of available services and resources under the leader</a:t>
            </a:r>
            <a:endParaRPr lang="en-IN" sz="3200" i="1" dirty="0">
              <a:latin typeface="Book Antiqua" panose="02040602050305030304" pitchFamily="18" charset="0"/>
              <a:cs typeface="Times New Roman" panose="02020603050405020304" pitchFamily="18" charset="0"/>
            </a:endParaRPr>
          </a:p>
          <a:p>
            <a:pPr marL="0" indent="0" algn="just">
              <a:lnSpc>
                <a:spcPct val="120000"/>
              </a:lnSpc>
              <a:buClrTx/>
              <a:buFont typeface="Arial" panose="020B0604020202020204" pitchFamily="34" charset="0"/>
              <a:buNone/>
            </a:pPr>
            <a:r>
              <a:rPr lang="en-IN" sz="2600" b="1" dirty="0">
                <a:latin typeface="Book Antiqua" panose="02040602050305030304" pitchFamily="18" charset="0"/>
                <a:cs typeface="Times New Roman" panose="02020603050405020304" pitchFamily="18" charset="0"/>
              </a:rPr>
              <a:t>SCIENTIFIC SERVICES AND RESEARCH</a:t>
            </a:r>
          </a:p>
          <a:p>
            <a:pPr marL="0" indent="0" algn="just">
              <a:lnSpc>
                <a:spcPct val="120000"/>
              </a:lnSpc>
              <a:buClrTx/>
              <a:buFont typeface="Arial" panose="020B0604020202020204" pitchFamily="34" charset="0"/>
              <a:buNone/>
            </a:pPr>
            <a:r>
              <a:rPr lang="en-US" sz="3200" b="1" dirty="0" err="1">
                <a:latin typeface="Book Antiqua" panose="02040602050305030304" pitchFamily="18" charset="0"/>
                <a:cs typeface="Times New Roman" panose="02020603050405020304" pitchFamily="18" charset="0"/>
              </a:rPr>
              <a:t>Shemes</a:t>
            </a:r>
            <a:r>
              <a:rPr lang="en-US" sz="3200" b="1" dirty="0">
                <a:latin typeface="Book Antiqua" panose="02040602050305030304" pitchFamily="18" charset="0"/>
                <a:cs typeface="Times New Roman" panose="02020603050405020304" pitchFamily="18" charset="0"/>
              </a:rPr>
              <a:t> and </a:t>
            </a:r>
            <a:r>
              <a:rPr lang="en-US" sz="3200" b="1" dirty="0" err="1">
                <a:latin typeface="Book Antiqua" panose="02040602050305030304" pitchFamily="18" charset="0"/>
                <a:cs typeface="Times New Roman" panose="02020603050405020304" pitchFamily="18" charset="0"/>
              </a:rPr>
              <a:t>Programmes</a:t>
            </a:r>
            <a:r>
              <a:rPr lang="en-US" sz="3200" b="1" dirty="0">
                <a:latin typeface="Book Antiqua" panose="02040602050305030304" pitchFamily="18" charset="0"/>
                <a:cs typeface="Times New Roman" panose="02020603050405020304" pitchFamily="18" charset="0"/>
              </a:rPr>
              <a:t> of Kerala State Council for Science, Technology and Environment (KSCSTE)- </a:t>
            </a:r>
            <a:r>
              <a:rPr lang="en-US" sz="3200" b="1" dirty="0" err="1">
                <a:latin typeface="Book Antiqua" panose="02040602050305030304" pitchFamily="18" charset="0"/>
                <a:cs typeface="Times New Roman" panose="02020603050405020304" pitchFamily="18" charset="0"/>
              </a:rPr>
              <a:t>Programmes</a:t>
            </a:r>
            <a:r>
              <a:rPr lang="en-US" sz="3200" b="1" dirty="0">
                <a:latin typeface="Book Antiqua" panose="02040602050305030304" pitchFamily="18" charset="0"/>
                <a:cs typeface="Times New Roman" panose="02020603050405020304" pitchFamily="18" charset="0"/>
              </a:rPr>
              <a:t> for Women in Science &amp; Technology</a:t>
            </a:r>
            <a:r>
              <a:rPr lang="en-IN" sz="3200" b="1" dirty="0">
                <a:latin typeface="Book Antiqua" panose="02040602050305030304" pitchFamily="18" charset="0"/>
                <a:cs typeface="Times New Roman" panose="02020603050405020304" pitchFamily="18" charset="0"/>
              </a:rPr>
              <a:t> (300.00 in Lakhs </a:t>
            </a:r>
            <a:r>
              <a:rPr lang="en-IN" sz="3200" dirty="0">
                <a:latin typeface="Book Antiqua" panose="02040602050305030304" pitchFamily="18" charset="0"/>
                <a:cs typeface="Times New Roman" panose="02020603050405020304" pitchFamily="18" charset="0"/>
              </a:rPr>
              <a:t>):</a:t>
            </a:r>
            <a:r>
              <a:rPr lang="en-US" sz="3200" i="1" dirty="0">
                <a:latin typeface="Book Antiqua" panose="02040602050305030304" pitchFamily="18" charset="0"/>
                <a:cs typeface="Times New Roman" panose="02020603050405020304" pitchFamily="18" charset="0"/>
              </a:rPr>
              <a:t>Encouraging women and girl students by giving educational opportunities, research grants, workshops, support for innovation and entrepreneurship and outreach activities designed to inspire, empower and ensure their active participation and leadership in the scientific community</a:t>
            </a:r>
            <a:endParaRPr lang="en-IN" sz="3200" i="1" dirty="0">
              <a:latin typeface="Book Antiqua" panose="02040602050305030304" pitchFamily="18" charset="0"/>
              <a:cs typeface="Times New Roman" panose="02020603050405020304" pitchFamily="18" charset="0"/>
            </a:endParaRPr>
          </a:p>
          <a:p>
            <a:endParaRPr lang="en-IN" sz="2500" i="1" dirty="0">
              <a:latin typeface="Book Antiqua" panose="02040602050305030304" pitchFamily="18" charset="0"/>
            </a:endParaRPr>
          </a:p>
          <a:p>
            <a:pPr>
              <a:buFontTx/>
              <a:buChar char="-"/>
            </a:pPr>
            <a:endParaRPr lang="en-IN" sz="3000" i="1" dirty="0">
              <a:latin typeface="Book Antiqua" panose="02040602050305030304" pitchFamily="18" charset="0"/>
            </a:endParaRPr>
          </a:p>
          <a:p>
            <a:endParaRPr lang="en-IN" sz="3000" dirty="0">
              <a:latin typeface="Book Antiqua" panose="02040602050305030304" pitchFamily="18" charset="0"/>
            </a:endParaRPr>
          </a:p>
        </p:txBody>
      </p:sp>
    </p:spTree>
    <p:extLst>
      <p:ext uri="{BB962C8B-B14F-4D97-AF65-F5344CB8AC3E}">
        <p14:creationId xmlns:p14="http://schemas.microsoft.com/office/powerpoint/2010/main" val="4171992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33397C9-88A7-F79F-F3AF-261F3BDB1ABF}"/>
              </a:ext>
            </a:extLst>
          </p:cNvPr>
          <p:cNvSpPr txBox="1"/>
          <p:nvPr/>
        </p:nvSpPr>
        <p:spPr>
          <a:xfrm>
            <a:off x="382771" y="733645"/>
            <a:ext cx="10760149" cy="3477875"/>
          </a:xfrm>
          <a:prstGeom prst="rect">
            <a:avLst/>
          </a:prstGeom>
          <a:noFill/>
        </p:spPr>
        <p:txBody>
          <a:bodyPr wrap="square" rtlCol="0">
            <a:spAutoFit/>
          </a:bodyPr>
          <a:lstStyle/>
          <a:p>
            <a:pPr algn="just"/>
            <a:r>
              <a:rPr lang="en-IN" sz="3200" b="1" dirty="0">
                <a:latin typeface="Book Antiqua" panose="02040602050305030304" pitchFamily="18" charset="0"/>
                <a:cs typeface="Times New Roman" panose="02020603050405020304" pitchFamily="18" charset="0"/>
              </a:rPr>
              <a:t>MEDICAL &amp; PUBLIC HEALTH: </a:t>
            </a:r>
          </a:p>
          <a:p>
            <a:pPr algn="just"/>
            <a:r>
              <a:rPr lang="en-IN" sz="2000" b="1" i="1" dirty="0">
                <a:latin typeface="Book Antiqua" panose="02040602050305030304" pitchFamily="18" charset="0"/>
                <a:ea typeface="Baskerville" panose="02020502070401020303" pitchFamily="18" charset="0"/>
                <a:cs typeface="Times New Roman" panose="02020603050405020304" pitchFamily="18" charset="0"/>
              </a:rPr>
              <a:t>Se</a:t>
            </a:r>
            <a:r>
              <a:rPr lang="en-US" sz="2000" b="1" i="1" dirty="0" err="1">
                <a:latin typeface="Book Antiqua" panose="02040602050305030304" pitchFamily="18" charset="0"/>
                <a:ea typeface="Baskerville" panose="02020502070401020303" pitchFamily="18" charset="0"/>
                <a:cs typeface="Times New Roman" panose="02020603050405020304" pitchFamily="18" charset="0"/>
              </a:rPr>
              <a:t>tting</a:t>
            </a:r>
            <a:r>
              <a:rPr lang="en-US" sz="2000" b="1" i="1" dirty="0">
                <a:latin typeface="Book Antiqua" panose="02040602050305030304" pitchFamily="18" charset="0"/>
                <a:ea typeface="Baskerville" panose="02020502070401020303" pitchFamily="18" charset="0"/>
                <a:cs typeface="Times New Roman" panose="02020603050405020304" pitchFamily="18" charset="0"/>
              </a:rPr>
              <a:t> up maternity units in taluk headquarters:200.00 (IN Lakhs):</a:t>
            </a:r>
            <a:r>
              <a:rPr lang="en-US" sz="2000" i="1" dirty="0">
                <a:latin typeface="Book Antiqua" panose="02040602050305030304" pitchFamily="18" charset="0"/>
                <a:ea typeface="Baskerville" panose="02020502070401020303" pitchFamily="18" charset="0"/>
                <a:cs typeface="Times New Roman" panose="02020603050405020304" pitchFamily="18" charset="0"/>
              </a:rPr>
              <a:t>Setting up of maternity units in Taluk headquarter hospitals and for strengthening existing maternity </a:t>
            </a:r>
          </a:p>
          <a:p>
            <a:pPr algn="just"/>
            <a:endParaRPr lang="en-IN" sz="1800" i="1" dirty="0">
              <a:latin typeface="Times New Roman" panose="02020603050405020304" pitchFamily="18" charset="0"/>
              <a:cs typeface="Times New Roman" panose="02020603050405020304" pitchFamily="18" charset="0"/>
            </a:endParaRPr>
          </a:p>
          <a:p>
            <a:pPr algn="just"/>
            <a:r>
              <a:rPr lang="en-IN" sz="3200" b="1" dirty="0">
                <a:latin typeface="Book Antiqua" panose="02040602050305030304" pitchFamily="18" charset="0"/>
                <a:cs typeface="Times New Roman" panose="02020603050405020304" pitchFamily="18" charset="0"/>
              </a:rPr>
              <a:t>URBAN DEVELOPMENT</a:t>
            </a:r>
          </a:p>
          <a:p>
            <a:pPr algn="just"/>
            <a:r>
              <a:rPr lang="en-US" sz="2000" b="1" dirty="0">
                <a:latin typeface="Book Antiqua" panose="02040602050305030304" pitchFamily="18" charset="0"/>
                <a:cs typeface="Times New Roman" panose="02020603050405020304" pitchFamily="18" charset="0"/>
              </a:rPr>
              <a:t>Total Housing Scheme - Urban (LIFE Mission) :</a:t>
            </a:r>
            <a:r>
              <a:rPr lang="en-IN" sz="2000" b="1" dirty="0">
                <a:latin typeface="Book Antiqua" panose="02040602050305030304" pitchFamily="18" charset="0"/>
                <a:cs typeface="Times New Roman" panose="02020603050405020304" pitchFamily="18" charset="0"/>
              </a:rPr>
              <a:t>12600.00 (in lakhs )</a:t>
            </a:r>
            <a:r>
              <a:rPr lang="en-US" sz="2000" b="1" dirty="0">
                <a:latin typeface="Book Antiqua" panose="02040602050305030304" pitchFamily="18" charset="0"/>
                <a:cs typeface="Times New Roman" panose="02020603050405020304" pitchFamily="18" charset="0"/>
              </a:rPr>
              <a:t> </a:t>
            </a:r>
            <a:r>
              <a:rPr lang="en-US" sz="2000" i="1" dirty="0">
                <a:latin typeface="Book Antiqua" panose="02040602050305030304" pitchFamily="18" charset="0"/>
                <a:cs typeface="Times New Roman" panose="02020603050405020304" pitchFamily="18" charset="0"/>
              </a:rPr>
              <a:t>The scheme aims at providing safe housing to the homeless in the State. The outlay provided under this scheme is for giving State share for the construction of individual houses and for meeting the costs of construction of flats / housing complexes / housing clusters in urban areas. </a:t>
            </a:r>
            <a:endParaRPr lang="en-IN" sz="2000" i="1" dirty="0">
              <a:latin typeface="Book Antiqua" panose="0204060205030503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6958100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06675C5-4E91-4431-DE58-80C3DB24607C}"/>
              </a:ext>
            </a:extLst>
          </p:cNvPr>
          <p:cNvSpPr txBox="1"/>
          <p:nvPr/>
        </p:nvSpPr>
        <p:spPr>
          <a:xfrm>
            <a:off x="616689" y="808073"/>
            <a:ext cx="10579395" cy="5632311"/>
          </a:xfrm>
          <a:prstGeom prst="rect">
            <a:avLst/>
          </a:prstGeom>
          <a:noFill/>
        </p:spPr>
        <p:txBody>
          <a:bodyPr wrap="square" rtlCol="0">
            <a:spAutoFit/>
          </a:bodyPr>
          <a:lstStyle/>
          <a:p>
            <a:r>
              <a:rPr lang="en-US" sz="3200" b="1" dirty="0">
                <a:latin typeface="Book Antiqua" panose="02040602050305030304" pitchFamily="18" charset="0"/>
                <a:cs typeface="Times New Roman" panose="02020603050405020304" pitchFamily="18" charset="0"/>
              </a:rPr>
              <a:t>WELFARE OF SC / ST / OBC / MINORITIES / FORWARD COMMUNITIES</a:t>
            </a:r>
            <a:r>
              <a:rPr lang="en-US" sz="3200" dirty="0">
                <a:latin typeface="Book Antiqua" panose="02040602050305030304" pitchFamily="18" charset="0"/>
                <a:cs typeface="Times New Roman" panose="02020603050405020304" pitchFamily="18" charset="0"/>
              </a:rPr>
              <a:t>: </a:t>
            </a:r>
          </a:p>
          <a:p>
            <a:endParaRPr lang="en-US" sz="1800" dirty="0">
              <a:latin typeface="Times New Roman" panose="02020603050405020304" pitchFamily="18" charset="0"/>
              <a:cs typeface="Times New Roman" panose="02020603050405020304" pitchFamily="18" charset="0"/>
            </a:endParaRPr>
          </a:p>
          <a:p>
            <a:r>
              <a:rPr lang="en-US" sz="2000" b="1" dirty="0">
                <a:latin typeface="Book Antiqua" panose="02040602050305030304" pitchFamily="18" charset="0"/>
                <a:cs typeface="Times New Roman" panose="02020603050405020304" pitchFamily="18" charset="0"/>
              </a:rPr>
              <a:t>Housing Scheme for the Homeless SCs (LIFE Mission):</a:t>
            </a:r>
            <a:r>
              <a:rPr lang="en-US" sz="2000" dirty="0">
                <a:latin typeface="Book Antiqua" panose="02040602050305030304" pitchFamily="18" charset="0"/>
                <a:cs typeface="Times New Roman" panose="02020603050405020304" pitchFamily="18" charset="0"/>
              </a:rPr>
              <a:t> </a:t>
            </a:r>
            <a:r>
              <a:rPr lang="en-US" sz="2000" i="1" dirty="0">
                <a:latin typeface="Book Antiqua" panose="02040602050305030304" pitchFamily="18" charset="0"/>
                <a:cs typeface="Times New Roman" panose="02020603050405020304" pitchFamily="18" charset="0"/>
              </a:rPr>
              <a:t>Housing Scheme for the Homeless SCs (LIFE Mission)</a:t>
            </a:r>
            <a:r>
              <a:rPr lang="en-IN" sz="2000" i="1" dirty="0">
                <a:latin typeface="Book Antiqua" panose="02040602050305030304" pitchFamily="18" charset="0"/>
                <a:cs typeface="Times New Roman" panose="02020603050405020304" pitchFamily="18" charset="0"/>
              </a:rPr>
              <a:t> 27000.00 (in Lakhs ):</a:t>
            </a:r>
            <a:r>
              <a:rPr lang="en-US" sz="2000" i="1" dirty="0">
                <a:latin typeface="Book Antiqua" panose="02040602050305030304" pitchFamily="18" charset="0"/>
                <a:cs typeface="Times New Roman" panose="02020603050405020304" pitchFamily="18" charset="0"/>
              </a:rPr>
              <a:t>It aims at providing safe housing to the homeless SC people. </a:t>
            </a:r>
          </a:p>
          <a:p>
            <a:endParaRPr lang="en-US" sz="2000" i="1" dirty="0">
              <a:latin typeface="Book Antiqua" panose="02040602050305030304" pitchFamily="18" charset="0"/>
              <a:cs typeface="Times New Roman" panose="02020603050405020304" pitchFamily="18" charset="0"/>
            </a:endParaRPr>
          </a:p>
          <a:p>
            <a:r>
              <a:rPr lang="en-IN" sz="2000" b="1" dirty="0">
                <a:latin typeface="Book Antiqua" panose="02040602050305030304" pitchFamily="18" charset="0"/>
                <a:cs typeface="Times New Roman" panose="02020603050405020304" pitchFamily="18" charset="0"/>
              </a:rPr>
              <a:t>Janani - Janma Raksha : 1700.00 (in Lakhs) </a:t>
            </a:r>
            <a:r>
              <a:rPr lang="en-US" sz="2000" i="1" dirty="0">
                <a:latin typeface="Book Antiqua" panose="02040602050305030304" pitchFamily="18" charset="0"/>
                <a:cs typeface="Times New Roman" panose="02020603050405020304" pitchFamily="18" charset="0"/>
              </a:rPr>
              <a:t>Assistance is </a:t>
            </a:r>
            <a:r>
              <a:rPr lang="en-US" sz="2000" i="1" dirty="0" err="1">
                <a:latin typeface="Book Antiqua" panose="02040602050305030304" pitchFamily="18" charset="0"/>
                <a:cs typeface="Times New Roman" panose="02020603050405020304" pitchFamily="18" charset="0"/>
              </a:rPr>
              <a:t>utilised</a:t>
            </a:r>
            <a:r>
              <a:rPr lang="en-US" sz="2000" i="1" dirty="0">
                <a:latin typeface="Book Antiqua" panose="02040602050305030304" pitchFamily="18" charset="0"/>
                <a:cs typeface="Times New Roman" panose="02020603050405020304" pitchFamily="18" charset="0"/>
              </a:rPr>
              <a:t> for addressing the nutritional issues of </a:t>
            </a:r>
            <a:r>
              <a:rPr lang="en-IN" sz="2000" i="1" dirty="0">
                <a:latin typeface="Book Antiqua" panose="02040602050305030304" pitchFamily="18" charset="0"/>
                <a:cs typeface="Times New Roman" panose="02020603050405020304" pitchFamily="18" charset="0"/>
              </a:rPr>
              <a:t>pregnant and lactating mothers.</a:t>
            </a:r>
          </a:p>
          <a:p>
            <a:endParaRPr lang="en-IN" sz="2000" dirty="0">
              <a:latin typeface="Book Antiqua" panose="02040602050305030304" pitchFamily="18" charset="0"/>
              <a:cs typeface="Times New Roman" panose="02020603050405020304" pitchFamily="18" charset="0"/>
            </a:endParaRPr>
          </a:p>
          <a:p>
            <a:r>
              <a:rPr lang="en-US" sz="2000" b="1" dirty="0">
                <a:latin typeface="Book Antiqua" panose="02040602050305030304" pitchFamily="18" charset="0"/>
                <a:cs typeface="Times New Roman" panose="02020603050405020304" pitchFamily="18" charset="0"/>
              </a:rPr>
              <a:t>Keral Tribal Plus (Additional Wage Employment under MGNREGS): </a:t>
            </a:r>
            <a:r>
              <a:rPr lang="en-IN" sz="2000" b="1" dirty="0">
                <a:latin typeface="Book Antiqua" panose="02040602050305030304" pitchFamily="18" charset="0"/>
                <a:cs typeface="Times New Roman" panose="02020603050405020304" pitchFamily="18" charset="0"/>
              </a:rPr>
              <a:t>3150.00 (in lakhs ):</a:t>
            </a:r>
            <a:r>
              <a:rPr lang="en-US" sz="2000" i="1" dirty="0">
                <a:latin typeface="Book Antiqua" panose="02040602050305030304" pitchFamily="18" charset="0"/>
                <a:cs typeface="Times New Roman" panose="02020603050405020304" pitchFamily="18" charset="0"/>
              </a:rPr>
              <a:t>To provide additional employment for tribal families. Through this scheme 100 days of employment in excess of 100 days provided under MGNREGS is provided</a:t>
            </a:r>
          </a:p>
          <a:p>
            <a:endParaRPr lang="en-US" sz="2000" dirty="0">
              <a:latin typeface="Book Antiqua" panose="02040602050305030304" pitchFamily="18" charset="0"/>
              <a:cs typeface="Times New Roman" panose="02020603050405020304" pitchFamily="18" charset="0"/>
            </a:endParaRPr>
          </a:p>
          <a:p>
            <a:r>
              <a:rPr lang="en-US" sz="2000" b="1" dirty="0">
                <a:latin typeface="Book Antiqua" panose="02040602050305030304" pitchFamily="18" charset="0"/>
                <a:cs typeface="Times New Roman" panose="02020603050405020304" pitchFamily="18" charset="0"/>
              </a:rPr>
              <a:t>Self-employment Scheme for Widows bel</a:t>
            </a:r>
            <a:r>
              <a:rPr lang="en-IN" sz="2000" b="1" dirty="0" err="1">
                <a:latin typeface="Book Antiqua" panose="02040602050305030304" pitchFamily="18" charset="0"/>
                <a:cs typeface="Times New Roman" panose="02020603050405020304" pitchFamily="18" charset="0"/>
              </a:rPr>
              <a:t>onging</a:t>
            </a:r>
            <a:r>
              <a:rPr lang="en-IN" sz="2000" b="1" dirty="0">
                <a:latin typeface="Book Antiqua" panose="02040602050305030304" pitchFamily="18" charset="0"/>
                <a:cs typeface="Times New Roman" panose="02020603050405020304" pitchFamily="18" charset="0"/>
              </a:rPr>
              <a:t> to OBCs : 275.00 (in lakhs) </a:t>
            </a:r>
            <a:r>
              <a:rPr lang="en-IN" sz="2000" i="1" dirty="0">
                <a:latin typeface="Book Antiqua" panose="02040602050305030304" pitchFamily="18" charset="0"/>
                <a:cs typeface="Times New Roman" panose="02020603050405020304" pitchFamily="18" charset="0"/>
              </a:rPr>
              <a:t>T</a:t>
            </a:r>
            <a:r>
              <a:rPr lang="en-US" sz="2000" i="1" dirty="0">
                <a:latin typeface="Book Antiqua" panose="02040602050305030304" pitchFamily="18" charset="0"/>
                <a:cs typeface="Times New Roman" panose="02020603050405020304" pitchFamily="18" charset="0"/>
              </a:rPr>
              <a:t>he scheme aims to provide financial assistance for self employment to widows belonging to OBCs. Any venture that can be carried out profitably can be sanctioned on the basis of its feasibility. </a:t>
            </a:r>
            <a:r>
              <a:rPr lang="en-IN" sz="2000" i="1" dirty="0">
                <a:latin typeface="Book Antiqua" panose="02040602050305030304" pitchFamily="18" charset="0"/>
                <a:cs typeface="Times New Roman" panose="02020603050405020304" pitchFamily="18" charset="0"/>
              </a:rPr>
              <a:t> </a:t>
            </a:r>
            <a:endParaRPr lang="en-US" sz="2000" i="1" dirty="0">
              <a:latin typeface="Book Antiqua" panose="0204060205030503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9038681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457C63F-F13A-C3AF-E90B-B22A570AEF4D}"/>
              </a:ext>
            </a:extLst>
          </p:cNvPr>
          <p:cNvSpPr txBox="1"/>
          <p:nvPr/>
        </p:nvSpPr>
        <p:spPr>
          <a:xfrm>
            <a:off x="1041991" y="372141"/>
            <a:ext cx="9441711" cy="7817525"/>
          </a:xfrm>
          <a:prstGeom prst="rect">
            <a:avLst/>
          </a:prstGeom>
          <a:noFill/>
        </p:spPr>
        <p:txBody>
          <a:bodyPr wrap="square" rtlCol="0">
            <a:spAutoFit/>
          </a:bodyPr>
          <a:lstStyle/>
          <a:p>
            <a:pPr algn="just"/>
            <a:r>
              <a:rPr lang="en-IN" sz="3200" b="1" dirty="0">
                <a:latin typeface="Book Antiqua" panose="02040602050305030304" pitchFamily="18" charset="0"/>
                <a:cs typeface="Times New Roman" panose="02020603050405020304" pitchFamily="18" charset="0"/>
              </a:rPr>
              <a:t>WOMEN AND CHILD DEVELOPMENT DEPARTMENT </a:t>
            </a:r>
          </a:p>
          <a:p>
            <a:pPr algn="just"/>
            <a:endParaRPr lang="en-IN" sz="3200" b="1" dirty="0">
              <a:latin typeface="Book Antiqua" panose="02040602050305030304" pitchFamily="18" charset="0"/>
              <a:cs typeface="Times New Roman" panose="02020603050405020304" pitchFamily="18" charset="0"/>
            </a:endParaRPr>
          </a:p>
          <a:p>
            <a:pPr algn="just"/>
            <a:r>
              <a:rPr lang="en-IN" sz="2000" b="1" dirty="0">
                <a:latin typeface="Book Antiqua" panose="02040602050305030304" pitchFamily="18" charset="0"/>
                <a:cs typeface="Times New Roman" panose="02020603050405020304" pitchFamily="18" charset="0"/>
              </a:rPr>
              <a:t>Pradhan </a:t>
            </a:r>
            <a:r>
              <a:rPr lang="en-IN" sz="2000" b="1" dirty="0" err="1">
                <a:latin typeface="Book Antiqua" panose="02040602050305030304" pitchFamily="18" charset="0"/>
                <a:cs typeface="Times New Roman" panose="02020603050405020304" pitchFamily="18" charset="0"/>
              </a:rPr>
              <a:t>Manthri</a:t>
            </a:r>
            <a:r>
              <a:rPr lang="en-IN" sz="2000" b="1" dirty="0">
                <a:latin typeface="Book Antiqua" panose="02040602050305030304" pitchFamily="18" charset="0"/>
                <a:cs typeface="Times New Roman" panose="02020603050405020304" pitchFamily="18" charset="0"/>
              </a:rPr>
              <a:t> </a:t>
            </a:r>
            <a:r>
              <a:rPr lang="en-IN" sz="2000" b="1" dirty="0" err="1">
                <a:latin typeface="Book Antiqua" panose="02040602050305030304" pitchFamily="18" charset="0"/>
                <a:cs typeface="Times New Roman" panose="02020603050405020304" pitchFamily="18" charset="0"/>
              </a:rPr>
              <a:t>Mathru</a:t>
            </a:r>
            <a:r>
              <a:rPr lang="en-IN" sz="2000" b="1" dirty="0">
                <a:latin typeface="Book Antiqua" panose="02040602050305030304" pitchFamily="18" charset="0"/>
                <a:cs typeface="Times New Roman" panose="02020603050405020304" pitchFamily="18" charset="0"/>
              </a:rPr>
              <a:t> Vandana Yojana (40% State Share)</a:t>
            </a:r>
            <a:r>
              <a:rPr lang="en-US" sz="2000" b="1" dirty="0">
                <a:latin typeface="Book Antiqua" panose="02040602050305030304" pitchFamily="18" charset="0"/>
                <a:cs typeface="Times New Roman" panose="02020603050405020304" pitchFamily="18" charset="0"/>
              </a:rPr>
              <a:t> Maternity benefit </a:t>
            </a:r>
            <a:r>
              <a:rPr lang="en-US" sz="2000" b="1" dirty="0" err="1">
                <a:latin typeface="Book Antiqua" panose="02040602050305030304" pitchFamily="18" charset="0"/>
                <a:cs typeface="Times New Roman" panose="02020603050405020304" pitchFamily="18" charset="0"/>
              </a:rPr>
              <a:t>programme</a:t>
            </a:r>
            <a:r>
              <a:rPr lang="en-US" sz="2000" b="1" dirty="0">
                <a:latin typeface="Book Antiqua" panose="02040602050305030304" pitchFamily="18" charset="0"/>
                <a:cs typeface="Times New Roman" panose="02020603050405020304" pitchFamily="18" charset="0"/>
              </a:rPr>
              <a:t> for </a:t>
            </a:r>
            <a:r>
              <a:rPr lang="en-US" sz="2000" b="1" dirty="0" err="1">
                <a:latin typeface="Book Antiqua" panose="02040602050305030304" pitchFamily="18" charset="0"/>
                <a:cs typeface="Times New Roman" panose="02020603050405020304" pitchFamily="18" charset="0"/>
              </a:rPr>
              <a:t>pregnanat</a:t>
            </a:r>
            <a:r>
              <a:rPr lang="en-US" sz="2000" b="1" dirty="0">
                <a:latin typeface="Book Antiqua" panose="02040602050305030304" pitchFamily="18" charset="0"/>
                <a:cs typeface="Times New Roman" panose="02020603050405020304" pitchFamily="18" charset="0"/>
              </a:rPr>
              <a:t> women and lactating mothers. </a:t>
            </a:r>
            <a:r>
              <a:rPr lang="en-IN" sz="2000" b="1" dirty="0">
                <a:latin typeface="Book Antiqua" panose="02040602050305030304" pitchFamily="18" charset="0"/>
                <a:cs typeface="Times New Roman" panose="02020603050405020304" pitchFamily="18" charset="0"/>
              </a:rPr>
              <a:t>3000.00 (in Lakhs)</a:t>
            </a:r>
          </a:p>
          <a:p>
            <a:pPr algn="just"/>
            <a:endParaRPr lang="en-IN" b="1" dirty="0">
              <a:latin typeface="Times New Roman" panose="02020603050405020304" pitchFamily="18" charset="0"/>
              <a:cs typeface="Times New Roman" panose="02020603050405020304" pitchFamily="18" charset="0"/>
            </a:endParaRPr>
          </a:p>
          <a:p>
            <a:pPr algn="just"/>
            <a:r>
              <a:rPr lang="en-US" sz="1800" b="1" dirty="0">
                <a:latin typeface="Times New Roman" panose="02020603050405020304" pitchFamily="18" charset="0"/>
                <a:cs typeface="Times New Roman" panose="02020603050405020304" pitchFamily="18" charset="0"/>
              </a:rPr>
              <a:t> Kerala State Women's Development Corporation: </a:t>
            </a:r>
            <a:r>
              <a:rPr lang="en-IN" sz="1800" b="1" dirty="0">
                <a:latin typeface="Times New Roman" panose="02020603050405020304" pitchFamily="18" charset="0"/>
                <a:cs typeface="Times New Roman" panose="02020603050405020304" pitchFamily="18" charset="0"/>
              </a:rPr>
              <a:t>1500.00 (in lakhs)</a:t>
            </a:r>
            <a:endParaRPr lang="en-US" sz="1800" b="1" dirty="0">
              <a:latin typeface="Times New Roman" panose="02020603050405020304" pitchFamily="18" charset="0"/>
              <a:cs typeface="Times New Roman" panose="02020603050405020304" pitchFamily="18" charset="0"/>
            </a:endParaRPr>
          </a:p>
          <a:p>
            <a:pPr algn="just"/>
            <a:endParaRPr lang="en-US" sz="1800" i="1" dirty="0">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en-US" sz="1800" i="1" dirty="0">
                <a:latin typeface="Times New Roman" panose="02020603050405020304" pitchFamily="18" charset="0"/>
                <a:cs typeface="Times New Roman" panose="02020603050405020304" pitchFamily="18" charset="0"/>
              </a:rPr>
              <a:t> Project aims at empowering women through inclusive development. Activities include financial assistance for self employment </a:t>
            </a:r>
            <a:r>
              <a:rPr lang="en-US" sz="1800" i="1" dirty="0" err="1">
                <a:latin typeface="Times New Roman" panose="02020603050405020304" pitchFamily="18" charset="0"/>
                <a:cs typeface="Times New Roman" panose="02020603050405020304" pitchFamily="18" charset="0"/>
              </a:rPr>
              <a:t>programmes</a:t>
            </a:r>
            <a:r>
              <a:rPr lang="en-US" sz="1800" i="1" dirty="0">
                <a:latin typeface="Times New Roman" panose="02020603050405020304" pitchFamily="18" charset="0"/>
                <a:cs typeface="Times New Roman" panose="02020603050405020304" pitchFamily="18" charset="0"/>
              </a:rPr>
              <a:t>, entrepreneurship development </a:t>
            </a:r>
            <a:r>
              <a:rPr lang="en-US" sz="1800" i="1" dirty="0" err="1">
                <a:latin typeface="Times New Roman" panose="02020603050405020304" pitchFamily="18" charset="0"/>
                <a:cs typeface="Times New Roman" panose="02020603050405020304" pitchFamily="18" charset="0"/>
              </a:rPr>
              <a:t>programmes</a:t>
            </a:r>
            <a:r>
              <a:rPr lang="en-US" sz="1800" i="1" dirty="0">
                <a:latin typeface="Times New Roman" panose="02020603050405020304" pitchFamily="18" charset="0"/>
                <a:cs typeface="Times New Roman" panose="02020603050405020304" pitchFamily="18" charset="0"/>
              </a:rPr>
              <a:t>, new training initiatives, gender awareness </a:t>
            </a:r>
            <a:r>
              <a:rPr lang="en-US" sz="1800" i="1" dirty="0" err="1">
                <a:latin typeface="Times New Roman" panose="02020603050405020304" pitchFamily="18" charset="0"/>
                <a:cs typeface="Times New Roman" panose="02020603050405020304" pitchFamily="18" charset="0"/>
              </a:rPr>
              <a:t>programmes</a:t>
            </a:r>
            <a:r>
              <a:rPr lang="en-US" sz="1800" i="1" dirty="0">
                <a:latin typeface="Times New Roman" panose="02020603050405020304" pitchFamily="18" charset="0"/>
                <a:cs typeface="Times New Roman" panose="02020603050405020304" pitchFamily="18" charset="0"/>
              </a:rPr>
              <a:t> </a:t>
            </a:r>
            <a:r>
              <a:rPr lang="en-US" sz="1800" i="1" dirty="0" err="1">
                <a:latin typeface="Times New Roman" panose="02020603050405020304" pitchFamily="18" charset="0"/>
                <a:cs typeface="Times New Roman" panose="02020603050405020304" pitchFamily="18" charset="0"/>
              </a:rPr>
              <a:t>etc</a:t>
            </a:r>
            <a:endParaRPr lang="en-US" sz="1800" b="1" i="1" dirty="0">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en-US" sz="1800" i="1" dirty="0">
                <a:latin typeface="Times New Roman" panose="02020603050405020304" pitchFamily="18" charset="0"/>
                <a:cs typeface="Times New Roman" panose="02020603050405020304" pitchFamily="18" charset="0"/>
              </a:rPr>
              <a:t>Gender Awareness </a:t>
            </a:r>
            <a:r>
              <a:rPr lang="en-US" sz="1800" i="1" dirty="0" err="1">
                <a:latin typeface="Times New Roman" panose="02020603050405020304" pitchFamily="18" charset="0"/>
                <a:cs typeface="Times New Roman" panose="02020603050405020304" pitchFamily="18" charset="0"/>
              </a:rPr>
              <a:t>Programmes</a:t>
            </a:r>
            <a:r>
              <a:rPr lang="en-US" sz="1800" i="1" dirty="0">
                <a:latin typeface="Times New Roman" panose="02020603050405020304" pitchFamily="18" charset="0"/>
                <a:cs typeface="Times New Roman" panose="02020603050405020304" pitchFamily="18" charset="0"/>
              </a:rPr>
              <a:t> Implemented by Women's Development Corporation:</a:t>
            </a:r>
            <a:r>
              <a:rPr lang="en-IN" sz="1800" i="1" dirty="0">
                <a:latin typeface="Times New Roman" panose="02020603050405020304" pitchFamily="18" charset="0"/>
                <a:cs typeface="Times New Roman" panose="02020603050405020304" pitchFamily="18" charset="0"/>
              </a:rPr>
              <a:t>110.00(in lakhs)</a:t>
            </a:r>
          </a:p>
          <a:p>
            <a:pPr marL="285750" indent="-285750" algn="just">
              <a:buFont typeface="Arial" panose="020B0604020202020204" pitchFamily="34" charset="0"/>
              <a:buChar char="•"/>
            </a:pPr>
            <a:r>
              <a:rPr lang="en-US" sz="1800" i="1" dirty="0" err="1">
                <a:latin typeface="Times New Roman" panose="02020603050405020304" pitchFamily="18" charset="0"/>
                <a:cs typeface="Times New Roman" panose="02020603050405020304" pitchFamily="18" charset="0"/>
              </a:rPr>
              <a:t>Programme</a:t>
            </a:r>
            <a:r>
              <a:rPr lang="en-US" sz="1800" i="1" dirty="0">
                <a:latin typeface="Times New Roman" panose="02020603050405020304" pitchFamily="18" charset="0"/>
                <a:cs typeface="Times New Roman" panose="02020603050405020304" pitchFamily="18" charset="0"/>
              </a:rPr>
              <a:t> on Finishing School for Women (KSWDC):</a:t>
            </a:r>
            <a:r>
              <a:rPr lang="en-IN" sz="1800" i="1" dirty="0">
                <a:latin typeface="Times New Roman" panose="02020603050405020304" pitchFamily="18" charset="0"/>
                <a:cs typeface="Times New Roman" panose="02020603050405020304" pitchFamily="18" charset="0"/>
              </a:rPr>
              <a:t>200.00 (in lakhs) </a:t>
            </a:r>
          </a:p>
          <a:p>
            <a:pPr marL="285750" indent="-285750" algn="just">
              <a:buFont typeface="Arial" panose="020B0604020202020204" pitchFamily="34" charset="0"/>
              <a:buChar char="•"/>
            </a:pPr>
            <a:endParaRPr lang="en-IN" i="1" dirty="0">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endParaRPr lang="en-US" sz="1800" b="1" dirty="0">
              <a:latin typeface="Times New Roman" panose="02020603050405020304" pitchFamily="18" charset="0"/>
              <a:cs typeface="Times New Roman" panose="02020603050405020304" pitchFamily="18" charset="0"/>
            </a:endParaRPr>
          </a:p>
          <a:p>
            <a:pPr algn="just"/>
            <a:r>
              <a:rPr lang="en-US" sz="1800" b="1" dirty="0">
                <a:latin typeface="Times New Roman" panose="02020603050405020304" pitchFamily="18" charset="0"/>
                <a:cs typeface="Times New Roman" panose="02020603050405020304" pitchFamily="18" charset="0"/>
              </a:rPr>
              <a:t>Nirbhaya Pro</a:t>
            </a:r>
            <a:r>
              <a:rPr lang="en-US" b="1" dirty="0">
                <a:latin typeface="Times New Roman" panose="02020603050405020304" pitchFamily="18" charset="0"/>
                <a:cs typeface="Times New Roman" panose="02020603050405020304" pitchFamily="18" charset="0"/>
              </a:rPr>
              <a:t>gram: 1000 (in Lakhs): </a:t>
            </a:r>
            <a:r>
              <a:rPr lang="en-US" sz="2000" i="1" dirty="0">
                <a:latin typeface="Book Antiqua" panose="02040602050305030304" pitchFamily="18" charset="0"/>
                <a:cs typeface="Times New Roman" panose="02020603050405020304" pitchFamily="18" charset="0"/>
              </a:rPr>
              <a:t>Implemented based on Nirbhaya Policy. A comprehensive approach to implement functioning of WCD schemes including shelter homes, entry homes and other support systems.</a:t>
            </a:r>
          </a:p>
          <a:p>
            <a:pPr algn="just"/>
            <a:endParaRPr lang="en-US" sz="1800" b="1" dirty="0">
              <a:latin typeface="Times New Roman" panose="02020603050405020304" pitchFamily="18" charset="0"/>
              <a:cs typeface="Times New Roman" panose="02020603050405020304" pitchFamily="18" charset="0"/>
            </a:endParaRPr>
          </a:p>
          <a:p>
            <a:pPr algn="just"/>
            <a:endParaRPr lang="en-IN" sz="1800" i="1" dirty="0">
              <a:latin typeface="Times New Roman" panose="02020603050405020304" pitchFamily="18" charset="0"/>
              <a:cs typeface="Times New Roman" panose="02020603050405020304" pitchFamily="18" charset="0"/>
            </a:endParaRPr>
          </a:p>
          <a:p>
            <a:pPr algn="just"/>
            <a:endParaRPr lang="en-IN" sz="1800" dirty="0">
              <a:latin typeface="Times New Roman" panose="02020603050405020304" pitchFamily="18" charset="0"/>
              <a:cs typeface="Times New Roman" panose="02020603050405020304" pitchFamily="18" charset="0"/>
            </a:endParaRPr>
          </a:p>
          <a:p>
            <a:pPr algn="just"/>
            <a:endParaRPr lang="en-IN" sz="1800" b="1" dirty="0">
              <a:latin typeface="Times New Roman" panose="02020603050405020304" pitchFamily="18" charset="0"/>
              <a:cs typeface="Times New Roman" panose="02020603050405020304" pitchFamily="18" charset="0"/>
            </a:endParaRPr>
          </a:p>
          <a:p>
            <a:pPr algn="just"/>
            <a:endParaRPr lang="en-IN" sz="1800" b="1" i="1"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2884499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0364803-3EBB-01B1-168D-735240CDCE44}"/>
              </a:ext>
            </a:extLst>
          </p:cNvPr>
          <p:cNvSpPr txBox="1"/>
          <p:nvPr/>
        </p:nvSpPr>
        <p:spPr>
          <a:xfrm>
            <a:off x="595423" y="457201"/>
            <a:ext cx="10441172" cy="5601533"/>
          </a:xfrm>
          <a:prstGeom prst="rect">
            <a:avLst/>
          </a:prstGeom>
          <a:noFill/>
        </p:spPr>
        <p:txBody>
          <a:bodyPr wrap="square" rtlCol="0">
            <a:spAutoFit/>
          </a:bodyPr>
          <a:lstStyle/>
          <a:p>
            <a:pPr algn="just"/>
            <a:endParaRPr lang="en-IN" sz="2000" dirty="0">
              <a:latin typeface="Book Antiqua" panose="02040602050305030304" pitchFamily="18" charset="0"/>
              <a:cs typeface="Times New Roman" panose="02020603050405020304" pitchFamily="18" charset="0"/>
            </a:endParaRPr>
          </a:p>
          <a:p>
            <a:pPr algn="just"/>
            <a:r>
              <a:rPr lang="en-IN" sz="2000" b="1" dirty="0">
                <a:latin typeface="Book Antiqua" panose="02040602050305030304" pitchFamily="18" charset="0"/>
                <a:cs typeface="Times New Roman" panose="02020603050405020304" pitchFamily="18" charset="0"/>
              </a:rPr>
              <a:t>Gender Park :900.00 (in lakhs)</a:t>
            </a:r>
          </a:p>
          <a:p>
            <a:pPr algn="just"/>
            <a:r>
              <a:rPr lang="en-US" sz="2000" i="1" dirty="0">
                <a:latin typeface="Book Antiqua" panose="02040602050305030304" pitchFamily="18" charset="0"/>
                <a:cs typeface="Times New Roman" panose="02020603050405020304" pitchFamily="18" charset="0"/>
              </a:rPr>
              <a:t>The Gender Park provides innovative and new interventions and directly support the empowerment of women and all gender identities including transgenders to achieve a just and equal society. Its activities include Gender research and development, gender awareness, capacity development, Gender Data Hub, Gender Sensitive Urban Planning and policy advocacy.</a:t>
            </a:r>
          </a:p>
          <a:p>
            <a:pPr algn="just"/>
            <a:endParaRPr lang="en-IN" sz="2000" b="1" dirty="0">
              <a:latin typeface="Book Antiqua" panose="02040602050305030304" pitchFamily="18" charset="0"/>
              <a:cs typeface="Times New Roman" panose="02020603050405020304" pitchFamily="18" charset="0"/>
            </a:endParaRPr>
          </a:p>
          <a:p>
            <a:pPr algn="just"/>
            <a:r>
              <a:rPr lang="en-IN" sz="2000" b="1" dirty="0">
                <a:latin typeface="Book Antiqua" panose="02040602050305030304" pitchFamily="18" charset="0"/>
                <a:cs typeface="Times New Roman" panose="02020603050405020304" pitchFamily="18" charset="0"/>
              </a:rPr>
              <a:t>Ente </a:t>
            </a:r>
            <a:r>
              <a:rPr lang="en-IN" sz="2000" b="1" dirty="0" err="1">
                <a:latin typeface="Book Antiqua" panose="02040602050305030304" pitchFamily="18" charset="0"/>
                <a:cs typeface="Times New Roman" panose="02020603050405020304" pitchFamily="18" charset="0"/>
              </a:rPr>
              <a:t>Koodu</a:t>
            </a:r>
            <a:r>
              <a:rPr lang="en-IN" sz="2000" b="1" dirty="0">
                <a:latin typeface="Book Antiqua" panose="02040602050305030304" pitchFamily="18" charset="0"/>
                <a:cs typeface="Times New Roman" panose="02020603050405020304" pitchFamily="18" charset="0"/>
              </a:rPr>
              <a:t>: </a:t>
            </a:r>
            <a:r>
              <a:rPr lang="en-IN" sz="2000" b="1" i="1" dirty="0">
                <a:latin typeface="Book Antiqua" panose="02040602050305030304" pitchFamily="18" charset="0"/>
                <a:cs typeface="Times New Roman" panose="02020603050405020304" pitchFamily="18" charset="0"/>
              </a:rPr>
              <a:t>60.00 (in lakhs): </a:t>
            </a:r>
            <a:r>
              <a:rPr lang="en-IN" sz="2000" i="1" dirty="0">
                <a:latin typeface="Book Antiqua" panose="02040602050305030304" pitchFamily="18" charset="0"/>
                <a:cs typeface="Times New Roman" panose="02020603050405020304" pitchFamily="18" charset="0"/>
              </a:rPr>
              <a:t>P</a:t>
            </a:r>
            <a:r>
              <a:rPr lang="en-US" sz="2000" i="1" dirty="0" err="1">
                <a:latin typeface="Book Antiqua" panose="02040602050305030304" pitchFamily="18" charset="0"/>
                <a:cs typeface="Times New Roman" panose="02020603050405020304" pitchFamily="18" charset="0"/>
              </a:rPr>
              <a:t>resently</a:t>
            </a:r>
            <a:r>
              <a:rPr lang="en-US" sz="2000" i="1" dirty="0">
                <a:latin typeface="Book Antiqua" panose="02040602050305030304" pitchFamily="18" charset="0"/>
                <a:cs typeface="Times New Roman" panose="02020603050405020304" pitchFamily="18" charset="0"/>
              </a:rPr>
              <a:t> functioning at Thiruvananthapuram and </a:t>
            </a:r>
            <a:r>
              <a:rPr lang="en-US" sz="2000" i="1" dirty="0" err="1">
                <a:latin typeface="Book Antiqua" panose="02040602050305030304" pitchFamily="18" charset="0"/>
                <a:cs typeface="Times New Roman" panose="02020603050405020304" pitchFamily="18" charset="0"/>
              </a:rPr>
              <a:t>Kozhikkode</a:t>
            </a:r>
            <a:r>
              <a:rPr lang="en-US" sz="2000" i="1" dirty="0">
                <a:latin typeface="Book Antiqua" panose="02040602050305030304" pitchFamily="18" charset="0"/>
                <a:cs typeface="Times New Roman" panose="02020603050405020304" pitchFamily="18" charset="0"/>
              </a:rPr>
              <a:t> districts. The scheme aims at providing overnight free shelter to women and children who reach these cities </a:t>
            </a:r>
            <a:endParaRPr lang="en-IN" sz="2000" b="1" i="1" dirty="0">
              <a:latin typeface="Book Antiqua" panose="02040602050305030304" pitchFamily="18" charset="0"/>
              <a:cs typeface="Times New Roman" panose="02020603050405020304" pitchFamily="18" charset="0"/>
            </a:endParaRPr>
          </a:p>
          <a:p>
            <a:pPr algn="just"/>
            <a:endParaRPr lang="en-US" sz="2000" dirty="0">
              <a:latin typeface="Book Antiqua" panose="02040602050305030304" pitchFamily="18" charset="0"/>
              <a:cs typeface="Times New Roman" panose="02020603050405020304" pitchFamily="18" charset="0"/>
            </a:endParaRPr>
          </a:p>
          <a:p>
            <a:pPr algn="just"/>
            <a:r>
              <a:rPr lang="en-IN" sz="2000" b="1" dirty="0" err="1">
                <a:latin typeface="Book Antiqua" panose="02040602050305030304" pitchFamily="18" charset="0"/>
                <a:cs typeface="Times New Roman" panose="02020603050405020304" pitchFamily="18" charset="0"/>
              </a:rPr>
              <a:t>Sakthisadhan</a:t>
            </a:r>
            <a:r>
              <a:rPr lang="en-IN" sz="2000" b="1" dirty="0">
                <a:latin typeface="Book Antiqua" panose="02040602050305030304" pitchFamily="18" charset="0"/>
                <a:cs typeface="Times New Roman" panose="02020603050405020304" pitchFamily="18" charset="0"/>
              </a:rPr>
              <a:t>-(60:40): </a:t>
            </a:r>
            <a:r>
              <a:rPr lang="en-IN" sz="2000" i="1" dirty="0">
                <a:latin typeface="Book Antiqua" panose="02040602050305030304" pitchFamily="18" charset="0"/>
                <a:cs typeface="Times New Roman" panose="02020603050405020304" pitchFamily="18" charset="0"/>
              </a:rPr>
              <a:t>A</a:t>
            </a:r>
            <a:r>
              <a:rPr lang="en-US" sz="2000" i="1" dirty="0" err="1">
                <a:latin typeface="Book Antiqua" panose="02040602050305030304" pitchFamily="18" charset="0"/>
                <a:cs typeface="Times New Roman" panose="02020603050405020304" pitchFamily="18" charset="0"/>
              </a:rPr>
              <a:t>ssistance</a:t>
            </a:r>
            <a:r>
              <a:rPr lang="en-US" sz="2000" i="1" dirty="0">
                <a:latin typeface="Book Antiqua" panose="02040602050305030304" pitchFamily="18" charset="0"/>
                <a:cs typeface="Times New Roman" panose="02020603050405020304" pitchFamily="18" charset="0"/>
              </a:rPr>
              <a:t> such as rehabilitation, basic amenities / needs such as shelter, food, clothing, medical treatment, counseling, legal aid, guidance, vocation training and support to enable for readjustment with family / society, preventing trafficking through social mobilization and involvement of local communities, awareness creation, facilitate rescue of women from place of exploitation and place them in safe custody and facilitate repatriation of cross border victims to their native country.</a:t>
            </a:r>
            <a:endParaRPr lang="en-IN" sz="2000" b="1" i="1" dirty="0">
              <a:latin typeface="Book Antiqua" panose="0204060205030503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2528253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0B0EF8-BBF0-65F8-6760-3577EF7177EA}"/>
              </a:ext>
            </a:extLst>
          </p:cNvPr>
          <p:cNvSpPr>
            <a:spLocks noGrp="1"/>
          </p:cNvSpPr>
          <p:nvPr>
            <p:ph type="title"/>
          </p:nvPr>
        </p:nvSpPr>
        <p:spPr/>
        <p:txBody>
          <a:bodyPr>
            <a:normAutofit/>
          </a:bodyPr>
          <a:lstStyle/>
          <a:p>
            <a:pPr algn="ctr"/>
            <a:r>
              <a:rPr lang="en-US" sz="3200" b="1" dirty="0">
                <a:latin typeface="Book Antiqua" panose="02040602050305030304" pitchFamily="18" charset="0"/>
              </a:rPr>
              <a:t>PRIORITES</a:t>
            </a:r>
          </a:p>
        </p:txBody>
      </p:sp>
      <p:sp>
        <p:nvSpPr>
          <p:cNvPr id="3" name="TextBox 2">
            <a:extLst>
              <a:ext uri="{FF2B5EF4-FFF2-40B4-BE49-F238E27FC236}">
                <a16:creationId xmlns:a16="http://schemas.microsoft.com/office/drawing/2014/main" id="{80BB6A39-A8FF-D239-A1FC-78670E6F3526}"/>
              </a:ext>
            </a:extLst>
          </p:cNvPr>
          <p:cNvSpPr txBox="1"/>
          <p:nvPr/>
        </p:nvSpPr>
        <p:spPr>
          <a:xfrm>
            <a:off x="1839432" y="2126512"/>
            <a:ext cx="9514367" cy="2031325"/>
          </a:xfrm>
          <a:prstGeom prst="rect">
            <a:avLst/>
          </a:prstGeom>
          <a:noFill/>
        </p:spPr>
        <p:txBody>
          <a:bodyPr wrap="square" rtlCol="0">
            <a:spAutoFit/>
          </a:bodyPr>
          <a:lstStyle/>
          <a:p>
            <a:pPr marL="285750" indent="-285750">
              <a:buFont typeface="Arial" panose="020B0604020202020204" pitchFamily="34" charset="0"/>
              <a:buChar char="•"/>
            </a:pPr>
            <a:r>
              <a:rPr lang="en-GB" i="1" dirty="0">
                <a:latin typeface="Book Antiqua" panose="02040602050305030304" pitchFamily="18" charset="0"/>
                <a:cs typeface="Calibri Light"/>
              </a:rPr>
              <a:t>Women’s safety and gender mainstreaming</a:t>
            </a:r>
          </a:p>
          <a:p>
            <a:endParaRPr lang="en-GB" i="1" dirty="0">
              <a:latin typeface="Book Antiqua" panose="02040602050305030304" pitchFamily="18" charset="0"/>
              <a:cs typeface="Calibri Light"/>
            </a:endParaRPr>
          </a:p>
          <a:p>
            <a:pPr marL="285750" indent="-285750">
              <a:buFont typeface="Arial" panose="020B0604020202020204" pitchFamily="34" charset="0"/>
              <a:buChar char="•"/>
            </a:pPr>
            <a:r>
              <a:rPr lang="en-IN" i="1" dirty="0">
                <a:latin typeface="Book Antiqua" panose="02040602050305030304" pitchFamily="18" charset="0"/>
              </a:rPr>
              <a:t>Education, skilling and employment</a:t>
            </a:r>
          </a:p>
          <a:p>
            <a:endParaRPr lang="en-GB" i="1" dirty="0">
              <a:latin typeface="Book Antiqua" panose="02040602050305030304" pitchFamily="18" charset="0"/>
              <a:cs typeface="Calibri Light"/>
            </a:endParaRPr>
          </a:p>
          <a:p>
            <a:pPr marL="285750" indent="-285750">
              <a:buFont typeface="Arial" panose="020B0604020202020204" pitchFamily="34" charset="0"/>
              <a:buChar char="•"/>
            </a:pPr>
            <a:r>
              <a:rPr lang="en-IN" i="1" dirty="0">
                <a:latin typeface="Book Antiqua" panose="02040602050305030304" pitchFamily="18" charset="0"/>
              </a:rPr>
              <a:t>Social Security &amp; Health</a:t>
            </a:r>
          </a:p>
          <a:p>
            <a:endParaRPr lang="en-IN" i="1" dirty="0">
              <a:latin typeface="Book Antiqua" panose="02040602050305030304" pitchFamily="18" charset="0"/>
            </a:endParaRPr>
          </a:p>
          <a:p>
            <a:pPr marL="285750" indent="-285750">
              <a:buFont typeface="Arial" panose="020B0604020202020204" pitchFamily="34" charset="0"/>
              <a:buChar char="•"/>
            </a:pPr>
            <a:r>
              <a:rPr lang="en-IN" i="1" dirty="0">
                <a:latin typeface="Book Antiqua" panose="02040602050305030304" pitchFamily="18" charset="0"/>
              </a:rPr>
              <a:t>Gender friendly infrastructure</a:t>
            </a:r>
            <a:endParaRPr lang="en-US" i="1" dirty="0"/>
          </a:p>
        </p:txBody>
      </p:sp>
    </p:spTree>
    <p:extLst>
      <p:ext uri="{BB962C8B-B14F-4D97-AF65-F5344CB8AC3E}">
        <p14:creationId xmlns:p14="http://schemas.microsoft.com/office/powerpoint/2010/main" val="33604114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FB8B7FD-056B-1434-5B36-FB29AA760FC6}"/>
              </a:ext>
            </a:extLst>
          </p:cNvPr>
          <p:cNvSpPr txBox="1"/>
          <p:nvPr/>
        </p:nvSpPr>
        <p:spPr>
          <a:xfrm>
            <a:off x="361507" y="361508"/>
            <a:ext cx="10962167" cy="7201972"/>
          </a:xfrm>
          <a:prstGeom prst="rect">
            <a:avLst/>
          </a:prstGeom>
          <a:noFill/>
        </p:spPr>
        <p:txBody>
          <a:bodyPr wrap="square" rtlCol="0">
            <a:spAutoFit/>
          </a:bodyPr>
          <a:lstStyle/>
          <a:p>
            <a:pPr lvl="0" algn="just"/>
            <a:r>
              <a:rPr lang="en-IN" sz="3200" b="1" dirty="0">
                <a:latin typeface="Book Antiqua" panose="02040602050305030304" pitchFamily="18" charset="0"/>
                <a:cs typeface="Times New Roman" panose="02020603050405020304" pitchFamily="18" charset="0"/>
              </a:rPr>
              <a:t>Shelter to women in transit – help mobility of women</a:t>
            </a:r>
          </a:p>
          <a:p>
            <a:pPr lvl="0" algn="just"/>
            <a:endParaRPr lang="en-IN" sz="2000" b="1" dirty="0">
              <a:latin typeface="Book Antiqua" panose="02040602050305030304" pitchFamily="18" charset="0"/>
              <a:cs typeface="Times New Roman" panose="02020603050405020304" pitchFamily="18" charset="0"/>
            </a:endParaRPr>
          </a:p>
          <a:p>
            <a:pPr marL="285750" lvl="0" indent="-285750" algn="just">
              <a:buFont typeface="Arial" panose="020B0604020202020204" pitchFamily="34" charset="0"/>
              <a:buChar char="•"/>
            </a:pPr>
            <a:r>
              <a:rPr lang="en-IN" sz="2000" b="1" i="1" dirty="0">
                <a:latin typeface="Book Antiqua" panose="02040602050305030304" pitchFamily="18" charset="0"/>
                <a:cs typeface="Times New Roman" panose="02020603050405020304" pitchFamily="18" charset="0"/>
              </a:rPr>
              <a:t>‘One-day Home’ </a:t>
            </a:r>
            <a:r>
              <a:rPr lang="en-IN" sz="2000" i="1" dirty="0">
                <a:latin typeface="Book Antiqua" panose="02040602050305030304" pitchFamily="18" charset="0"/>
                <a:cs typeface="Times New Roman" panose="02020603050405020304" pitchFamily="18" charset="0"/>
              </a:rPr>
              <a:t>In Trivandrum for providing short- term  shelter for women travelling to Trivandrum.</a:t>
            </a:r>
          </a:p>
          <a:p>
            <a:pPr marL="285750" lvl="0" indent="-285750" algn="just">
              <a:buFont typeface="Arial" panose="020B0604020202020204" pitchFamily="34" charset="0"/>
              <a:buChar char="•"/>
            </a:pPr>
            <a:r>
              <a:rPr lang="en-IN" sz="2000" b="1" i="1" dirty="0">
                <a:latin typeface="Book Antiqua" panose="02040602050305030304" pitchFamily="18" charset="0"/>
                <a:cs typeface="Times New Roman" panose="02020603050405020304" pitchFamily="18" charset="0"/>
              </a:rPr>
              <a:t>‘Ente </a:t>
            </a:r>
            <a:r>
              <a:rPr lang="en-IN" sz="2000" b="1" i="1" dirty="0" err="1">
                <a:latin typeface="Book Antiqua" panose="02040602050305030304" pitchFamily="18" charset="0"/>
                <a:cs typeface="Times New Roman" panose="02020603050405020304" pitchFamily="18" charset="0"/>
              </a:rPr>
              <a:t>Koodu</a:t>
            </a:r>
            <a:r>
              <a:rPr lang="en-IN" sz="2000" b="1" i="1" dirty="0">
                <a:latin typeface="Book Antiqua" panose="02040602050305030304" pitchFamily="18" charset="0"/>
                <a:cs typeface="Times New Roman" panose="02020603050405020304" pitchFamily="18" charset="0"/>
              </a:rPr>
              <a:t>’ </a:t>
            </a:r>
            <a:r>
              <a:rPr lang="en-IN" sz="2000" i="1" dirty="0">
                <a:latin typeface="Book Antiqua" panose="02040602050305030304" pitchFamily="18" charset="0"/>
                <a:cs typeface="Times New Roman" panose="02020603050405020304" pitchFamily="18" charset="0"/>
              </a:rPr>
              <a:t>for  night shelter of wandering and pavement dwellers at TVM, EKM &amp; KKD</a:t>
            </a:r>
          </a:p>
          <a:p>
            <a:pPr marL="285750" lvl="0" indent="-285750" algn="just">
              <a:buFont typeface="Arial" panose="020B0604020202020204" pitchFamily="34" charset="0"/>
              <a:buChar char="•"/>
            </a:pPr>
            <a:r>
              <a:rPr lang="en-IN" sz="2000" i="1" dirty="0">
                <a:latin typeface="Book Antiqua" panose="02040602050305030304" pitchFamily="18" charset="0"/>
                <a:cs typeface="Times New Roman" panose="02020603050405020304" pitchFamily="18" charset="0"/>
              </a:rPr>
              <a:t>Working Women’s hostels and she-lodges</a:t>
            </a:r>
          </a:p>
          <a:p>
            <a:pPr lvl="0" algn="just"/>
            <a:endParaRPr lang="en-IN" sz="2000" dirty="0">
              <a:latin typeface="Book Antiqua" panose="02040602050305030304" pitchFamily="18" charset="0"/>
              <a:cs typeface="Times New Roman" panose="02020603050405020304" pitchFamily="18" charset="0"/>
            </a:endParaRPr>
          </a:p>
          <a:p>
            <a:pPr lvl="0" algn="just"/>
            <a:r>
              <a:rPr lang="en-IN" sz="3200" b="1" dirty="0">
                <a:latin typeface="Book Antiqua" panose="02040602050305030304" pitchFamily="18" charset="0"/>
                <a:cs typeface="Times New Roman" panose="02020603050405020304" pitchFamily="18" charset="0"/>
              </a:rPr>
              <a:t>Support schemes</a:t>
            </a:r>
          </a:p>
          <a:p>
            <a:pPr lvl="0" algn="just"/>
            <a:endParaRPr lang="en-IN" sz="2000" b="1" dirty="0">
              <a:latin typeface="Book Antiqua" panose="02040602050305030304" pitchFamily="18" charset="0"/>
              <a:cs typeface="Times New Roman" panose="02020603050405020304" pitchFamily="18" charset="0"/>
            </a:endParaRPr>
          </a:p>
          <a:p>
            <a:pPr marL="285750" lvl="0" indent="-285750" algn="just">
              <a:buFont typeface="Arial" panose="020B0604020202020204" pitchFamily="34" charset="0"/>
              <a:buChar char="•"/>
            </a:pPr>
            <a:r>
              <a:rPr lang="en-IN" sz="2000" i="1" dirty="0" err="1">
                <a:latin typeface="Book Antiqua" panose="02040602050305030304" pitchFamily="18" charset="0"/>
                <a:cs typeface="Times New Roman" panose="02020603050405020304" pitchFamily="18" charset="0"/>
              </a:rPr>
              <a:t>Abhayakiranam</a:t>
            </a:r>
            <a:r>
              <a:rPr lang="en-IN" sz="2000" i="1" dirty="0">
                <a:latin typeface="Book Antiqua" panose="02040602050305030304" pitchFamily="18" charset="0"/>
                <a:cs typeface="Times New Roman" panose="02020603050405020304" pitchFamily="18" charset="0"/>
              </a:rPr>
              <a:t>, </a:t>
            </a:r>
            <a:r>
              <a:rPr lang="en-IN" sz="2000" i="1" dirty="0" err="1">
                <a:latin typeface="Book Antiqua" panose="02040602050305030304" pitchFamily="18" charset="0"/>
                <a:cs typeface="Times New Roman" panose="02020603050405020304" pitchFamily="18" charset="0"/>
              </a:rPr>
              <a:t>Sahayahastham</a:t>
            </a:r>
            <a:r>
              <a:rPr lang="en-IN" sz="2000" i="1" dirty="0">
                <a:latin typeface="Book Antiqua" panose="02040602050305030304" pitchFamily="18" charset="0"/>
                <a:cs typeface="Times New Roman" panose="02020603050405020304" pitchFamily="18" charset="0"/>
              </a:rPr>
              <a:t>, </a:t>
            </a:r>
            <a:r>
              <a:rPr lang="en-IN" sz="2000" i="1" dirty="0" err="1">
                <a:latin typeface="Book Antiqua" panose="02040602050305030304" pitchFamily="18" charset="0"/>
                <a:cs typeface="Times New Roman" panose="02020603050405020304" pitchFamily="18" charset="0"/>
              </a:rPr>
              <a:t>Padavukal</a:t>
            </a:r>
            <a:r>
              <a:rPr lang="en-IN" sz="2000" i="1" dirty="0">
                <a:latin typeface="Book Antiqua" panose="02040602050305030304" pitchFamily="18" charset="0"/>
                <a:cs typeface="Times New Roman" panose="02020603050405020304" pitchFamily="18" charset="0"/>
              </a:rPr>
              <a:t>, </a:t>
            </a:r>
            <a:r>
              <a:rPr lang="en-IN" sz="2000" i="1" dirty="0" err="1">
                <a:latin typeface="Book Antiqua" panose="02040602050305030304" pitchFamily="18" charset="0"/>
                <a:cs typeface="Times New Roman" panose="02020603050405020304" pitchFamily="18" charset="0"/>
              </a:rPr>
              <a:t>Athijeevika</a:t>
            </a:r>
            <a:r>
              <a:rPr lang="en-IN" sz="2000" i="1" dirty="0">
                <a:latin typeface="Book Antiqua" panose="02040602050305030304" pitchFamily="18" charset="0"/>
                <a:cs typeface="Times New Roman" panose="02020603050405020304" pitchFamily="18" charset="0"/>
              </a:rPr>
              <a:t> etc</a:t>
            </a:r>
          </a:p>
          <a:p>
            <a:pPr marL="285750" lvl="0" indent="-285750" algn="just">
              <a:buFont typeface="Arial" panose="020B0604020202020204" pitchFamily="34" charset="0"/>
              <a:buChar char="•"/>
            </a:pPr>
            <a:r>
              <a:rPr lang="en-IN" sz="2000" i="1" dirty="0">
                <a:latin typeface="Book Antiqua" panose="02040602050305030304" pitchFamily="18" charset="0"/>
                <a:cs typeface="Times New Roman" panose="02020603050405020304" pitchFamily="18" charset="0"/>
              </a:rPr>
              <a:t>Gender sensitisation &amp; Kanal campaign for capacity building</a:t>
            </a:r>
          </a:p>
          <a:p>
            <a:pPr marL="285750" lvl="0" indent="-285750" algn="just">
              <a:buFont typeface="Arial" panose="020B0604020202020204" pitchFamily="34" charset="0"/>
              <a:buChar char="•"/>
            </a:pPr>
            <a:r>
              <a:rPr lang="en-IN" sz="2000" i="1" dirty="0">
                <a:latin typeface="Book Antiqua" panose="02040602050305030304" pitchFamily="18" charset="0"/>
                <a:cs typeface="Times New Roman" panose="02020603050405020304" pitchFamily="18" charset="0"/>
              </a:rPr>
              <a:t>Women’s Homes-Mahila </a:t>
            </a:r>
            <a:r>
              <a:rPr lang="en-IN" sz="2000" i="1" dirty="0" err="1">
                <a:latin typeface="Book Antiqua" panose="02040602050305030304" pitchFamily="18" charset="0"/>
                <a:cs typeface="Times New Roman" panose="02020603050405020304" pitchFamily="18" charset="0"/>
              </a:rPr>
              <a:t>mandirams</a:t>
            </a:r>
            <a:r>
              <a:rPr lang="en-IN" sz="2000" i="1" dirty="0">
                <a:latin typeface="Book Antiqua" panose="02040602050305030304" pitchFamily="18" charset="0"/>
                <a:cs typeface="Times New Roman" panose="02020603050405020304" pitchFamily="18" charset="0"/>
              </a:rPr>
              <a:t> and Welfare Homes</a:t>
            </a:r>
          </a:p>
          <a:p>
            <a:pPr marL="285750" indent="-285750" algn="just">
              <a:buFont typeface="Arial" panose="020B0604020202020204" pitchFamily="34" charset="0"/>
              <a:buChar char="•"/>
            </a:pPr>
            <a:r>
              <a:rPr lang="en-IN" sz="2000" i="1" dirty="0">
                <a:latin typeface="Book Antiqua" panose="02040602050305030304" pitchFamily="18" charset="0"/>
                <a:cs typeface="Times New Roman" panose="02020603050405020304" pitchFamily="18" charset="0"/>
              </a:rPr>
              <a:t>Social media campaigns  such as </a:t>
            </a:r>
            <a:r>
              <a:rPr lang="en-IN" sz="2000" b="1" i="1" dirty="0">
                <a:latin typeface="Book Antiqua" panose="02040602050305030304" pitchFamily="18" charset="0"/>
                <a:cs typeface="Times New Roman" panose="02020603050405020304" pitchFamily="18" charset="0"/>
              </a:rPr>
              <a:t>‘Ini Venda </a:t>
            </a:r>
            <a:r>
              <a:rPr lang="en-IN" sz="2000" b="1" i="1" dirty="0" err="1">
                <a:latin typeface="Book Antiqua" panose="02040602050305030304" pitchFamily="18" charset="0"/>
                <a:cs typeface="Times New Roman" panose="02020603050405020304" pitchFamily="18" charset="0"/>
              </a:rPr>
              <a:t>Vittuveezhcha</a:t>
            </a:r>
            <a:r>
              <a:rPr lang="en-IN" sz="2000" b="1" i="1" dirty="0">
                <a:latin typeface="Book Antiqua" panose="02040602050305030304" pitchFamily="18" charset="0"/>
                <a:cs typeface="Times New Roman" panose="02020603050405020304" pitchFamily="18" charset="0"/>
              </a:rPr>
              <a:t>’ </a:t>
            </a:r>
            <a:r>
              <a:rPr lang="en-IN" sz="2000" i="1" dirty="0">
                <a:latin typeface="Book Antiqua" panose="02040602050305030304" pitchFamily="18" charset="0"/>
                <a:cs typeface="Times New Roman" panose="02020603050405020304" pitchFamily="18" charset="0"/>
              </a:rPr>
              <a:t>and </a:t>
            </a:r>
            <a:r>
              <a:rPr lang="en-IN" sz="2000" b="1" i="1" dirty="0">
                <a:latin typeface="Book Antiqua" panose="02040602050305030304" pitchFamily="18" charset="0"/>
                <a:cs typeface="Times New Roman" panose="02020603050405020304" pitchFamily="18" charset="0"/>
              </a:rPr>
              <a:t>‘Ini Venam </a:t>
            </a:r>
            <a:r>
              <a:rPr lang="en-IN" sz="2000" b="1" i="1" dirty="0" err="1">
                <a:latin typeface="Book Antiqua" panose="02040602050305030304" pitchFamily="18" charset="0"/>
                <a:cs typeface="Times New Roman" panose="02020603050405020304" pitchFamily="18" charset="0"/>
              </a:rPr>
              <a:t>Prathikaranam</a:t>
            </a:r>
            <a:r>
              <a:rPr lang="en-IN" sz="2000" b="1" i="1" dirty="0">
                <a:latin typeface="Book Antiqua" panose="02040602050305030304" pitchFamily="18" charset="0"/>
                <a:cs typeface="Times New Roman" panose="02020603050405020304" pitchFamily="18" charset="0"/>
              </a:rPr>
              <a:t>' </a:t>
            </a:r>
            <a:r>
              <a:rPr lang="en-IN" sz="2000" i="1" dirty="0">
                <a:latin typeface="Book Antiqua" panose="02040602050305030304" pitchFamily="18" charset="0"/>
                <a:cs typeface="Times New Roman" panose="02020603050405020304" pitchFamily="18" charset="0"/>
              </a:rPr>
              <a:t>to address the issues related to violence against women.</a:t>
            </a:r>
          </a:p>
          <a:p>
            <a:pPr marL="285750" lvl="0" indent="-285750" algn="just">
              <a:buFont typeface="Arial" panose="020B0604020202020204" pitchFamily="34" charset="0"/>
              <a:buChar char="•"/>
            </a:pPr>
            <a:r>
              <a:rPr lang="en-IN" sz="2000" i="1" dirty="0">
                <a:latin typeface="Book Antiqua" panose="02040602050305030304" pitchFamily="18" charset="0"/>
                <a:cs typeface="Times New Roman" panose="02020603050405020304" pitchFamily="18" charset="0"/>
              </a:rPr>
              <a:t>14 entry homes,  </a:t>
            </a:r>
            <a:r>
              <a:rPr lang="en-IN" sz="2000" b="1" i="1" dirty="0">
                <a:latin typeface="Book Antiqua" panose="02040602050305030304" pitchFamily="18" charset="0"/>
                <a:cs typeface="Times New Roman" panose="02020603050405020304" pitchFamily="18" charset="0"/>
              </a:rPr>
              <a:t>‘</a:t>
            </a:r>
            <a:r>
              <a:rPr lang="en-IN" sz="2000" b="1" i="1" dirty="0" err="1">
                <a:latin typeface="Book Antiqua" panose="02040602050305030304" pitchFamily="18" charset="0"/>
                <a:cs typeface="Times New Roman" panose="02020603050405020304" pitchFamily="18" charset="0"/>
              </a:rPr>
              <a:t>Thejomaya</a:t>
            </a:r>
            <a:r>
              <a:rPr lang="en-IN" sz="2000" b="1" i="1" dirty="0">
                <a:latin typeface="Book Antiqua" panose="02040602050305030304" pitchFamily="18" charset="0"/>
                <a:cs typeface="Times New Roman" panose="02020603050405020304" pitchFamily="18" charset="0"/>
              </a:rPr>
              <a:t>’ </a:t>
            </a:r>
            <a:r>
              <a:rPr lang="en-IN" sz="2000" i="1" dirty="0">
                <a:latin typeface="Book Antiqua" panose="02040602050305030304" pitchFamily="18" charset="0"/>
                <a:cs typeface="Times New Roman" panose="02020603050405020304" pitchFamily="18" charset="0"/>
              </a:rPr>
              <a:t>after-care home, an Integrated care centre for survivors of child sexual abuse.</a:t>
            </a:r>
          </a:p>
          <a:p>
            <a:pPr marL="285750" lvl="0" indent="-285750" algn="just">
              <a:buFont typeface="Arial" panose="020B0604020202020204" pitchFamily="34" charset="0"/>
              <a:buChar char="•"/>
            </a:pPr>
            <a:r>
              <a:rPr lang="en-IN" sz="2000" b="1" i="1" dirty="0">
                <a:latin typeface="Book Antiqua" panose="02040602050305030304" pitchFamily="18" charset="0"/>
                <a:cs typeface="Times New Roman" panose="02020603050405020304" pitchFamily="18" charset="0"/>
              </a:rPr>
              <a:t>‘Kaval </a:t>
            </a:r>
            <a:r>
              <a:rPr lang="en-IN" sz="2000" b="1" i="1" dirty="0" err="1">
                <a:latin typeface="Book Antiqua" panose="02040602050305030304" pitchFamily="18" charset="0"/>
                <a:cs typeface="Times New Roman" panose="02020603050405020304" pitchFamily="18" charset="0"/>
              </a:rPr>
              <a:t>plus’</a:t>
            </a:r>
            <a:r>
              <a:rPr lang="en-IN" sz="2000" b="1" i="1" dirty="0">
                <a:latin typeface="Book Antiqua" panose="02040602050305030304" pitchFamily="18" charset="0"/>
                <a:cs typeface="Times New Roman" panose="02020603050405020304" pitchFamily="18" charset="0"/>
              </a:rPr>
              <a:t> </a:t>
            </a:r>
            <a:r>
              <a:rPr lang="en-IN" sz="2000" i="1" dirty="0">
                <a:latin typeface="Book Antiqua" panose="02040602050305030304" pitchFamily="18" charset="0"/>
                <a:cs typeface="Times New Roman" panose="02020603050405020304" pitchFamily="18" charset="0"/>
              </a:rPr>
              <a:t>non-institutional psycho-social rehabilitation scheme for POCSO survivors.</a:t>
            </a:r>
          </a:p>
          <a:p>
            <a:pPr marL="285750" lvl="0" indent="-285750" algn="just">
              <a:buFont typeface="Arial" panose="020B0604020202020204" pitchFamily="34" charset="0"/>
              <a:buChar char="•"/>
            </a:pPr>
            <a:r>
              <a:rPr lang="en-IN" sz="2000" b="1" i="1" dirty="0">
                <a:latin typeface="Book Antiqua" panose="02040602050305030304" pitchFamily="18" charset="0"/>
                <a:cs typeface="Times New Roman" panose="02020603050405020304" pitchFamily="18" charset="0"/>
              </a:rPr>
              <a:t>‘</a:t>
            </a:r>
            <a:r>
              <a:rPr lang="en-IN" sz="2000" b="1" i="1" dirty="0" err="1">
                <a:latin typeface="Book Antiqua" panose="02040602050305030304" pitchFamily="18" charset="0"/>
                <a:cs typeface="Times New Roman" panose="02020603050405020304" pitchFamily="18" charset="0"/>
              </a:rPr>
              <a:t>Aswasanidhi</a:t>
            </a:r>
            <a:r>
              <a:rPr lang="en-IN" sz="2000" b="1" i="1" dirty="0">
                <a:latin typeface="Book Antiqua" panose="02040602050305030304" pitchFamily="18" charset="0"/>
                <a:cs typeface="Times New Roman" panose="02020603050405020304" pitchFamily="18" charset="0"/>
              </a:rPr>
              <a:t>’  </a:t>
            </a:r>
            <a:r>
              <a:rPr lang="en-IN" sz="2000" i="1" dirty="0">
                <a:latin typeface="Book Antiqua" panose="02040602050305030304" pitchFamily="18" charset="0"/>
                <a:cs typeface="Times New Roman" panose="02020603050405020304" pitchFamily="18" charset="0"/>
              </a:rPr>
              <a:t>- victim compensation scheme .</a:t>
            </a:r>
          </a:p>
          <a:p>
            <a:pPr marL="285750" lvl="0" indent="-285750" algn="just">
              <a:buFont typeface="Arial" panose="020B0604020202020204" pitchFamily="34" charset="0"/>
              <a:buChar char="•"/>
            </a:pPr>
            <a:r>
              <a:rPr lang="en-IN" sz="2000" b="1" i="1" dirty="0">
                <a:latin typeface="Book Antiqua" panose="02040602050305030304" pitchFamily="18" charset="0"/>
                <a:cs typeface="Times New Roman" panose="02020603050405020304" pitchFamily="18" charset="0"/>
              </a:rPr>
              <a:t>‘Dheera’ </a:t>
            </a:r>
            <a:r>
              <a:rPr lang="en-IN" sz="2000" i="1" dirty="0">
                <a:latin typeface="Book Antiqua" panose="02040602050305030304" pitchFamily="18" charset="0"/>
                <a:cs typeface="Times New Roman" panose="02020603050405020304" pitchFamily="18" charset="0"/>
              </a:rPr>
              <a:t>Project to instil confidence and courage in children through training in self-defence. </a:t>
            </a:r>
          </a:p>
          <a:p>
            <a:pPr lvl="0" algn="just"/>
            <a:endParaRPr lang="en-IN" sz="2000" i="1" dirty="0">
              <a:latin typeface="Book Antiqua" panose="02040602050305030304" pitchFamily="18" charset="0"/>
              <a:cs typeface="Times New Roman" panose="02020603050405020304" pitchFamily="18" charset="0"/>
            </a:endParaRPr>
          </a:p>
          <a:p>
            <a:pPr lvl="0" algn="just"/>
            <a:endParaRPr lang="en-IN" sz="2000" dirty="0">
              <a:latin typeface="Book Antiqua" panose="0204060205030503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3305172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D0D1651-815A-B837-02B5-7EDF764E6594}"/>
              </a:ext>
            </a:extLst>
          </p:cNvPr>
          <p:cNvSpPr txBox="1"/>
          <p:nvPr/>
        </p:nvSpPr>
        <p:spPr>
          <a:xfrm>
            <a:off x="1105785" y="1360967"/>
            <a:ext cx="9484243" cy="2616101"/>
          </a:xfrm>
          <a:prstGeom prst="rect">
            <a:avLst/>
          </a:prstGeom>
          <a:noFill/>
        </p:spPr>
        <p:txBody>
          <a:bodyPr wrap="square" rtlCol="0">
            <a:spAutoFit/>
          </a:bodyPr>
          <a:lstStyle/>
          <a:p>
            <a:pPr marL="0" indent="0" algn="just">
              <a:buNone/>
            </a:pPr>
            <a:r>
              <a:rPr lang="en-IN" sz="3200" b="1" dirty="0">
                <a:latin typeface="Book Antiqua" panose="02040602050305030304" pitchFamily="18" charset="0"/>
                <a:cs typeface="Times New Roman" panose="02020603050405020304" pitchFamily="18" charset="0"/>
              </a:rPr>
              <a:t>Transgender policy</a:t>
            </a:r>
          </a:p>
          <a:p>
            <a:pPr marL="0" indent="0" algn="just">
              <a:buNone/>
            </a:pPr>
            <a:endParaRPr lang="en-IN" sz="3200" b="1" dirty="0">
              <a:latin typeface="Book Antiqua" panose="02040602050305030304" pitchFamily="18" charset="0"/>
              <a:cs typeface="Times New Roman" panose="02020603050405020304" pitchFamily="18" charset="0"/>
            </a:endParaRPr>
          </a:p>
          <a:p>
            <a:pPr marL="285750" lvl="0" indent="-285750">
              <a:buFont typeface="Arial" panose="020B0604020202020204" pitchFamily="34" charset="0"/>
              <a:buChar char="•"/>
            </a:pPr>
            <a:r>
              <a:rPr lang="en-IN" sz="2000" i="1" dirty="0">
                <a:latin typeface="Book Antiqua" panose="02040602050305030304" pitchFamily="18" charset="0"/>
                <a:cs typeface="Times New Roman" panose="02020603050405020304" pitchFamily="18" charset="0"/>
              </a:rPr>
              <a:t>Kerala was the first State in India to declare a Transgender Persons’ Policy in 2015, after the Supreme Court judgement of 2014.</a:t>
            </a:r>
          </a:p>
          <a:p>
            <a:pPr marL="285750" lvl="0" indent="-285750">
              <a:buFont typeface="Arial" panose="020B0604020202020204" pitchFamily="34" charset="0"/>
              <a:buChar char="•"/>
            </a:pPr>
            <a:r>
              <a:rPr lang="en-IN" sz="2000" i="1" dirty="0">
                <a:latin typeface="Book Antiqua" panose="02040602050305030304" pitchFamily="18" charset="0"/>
                <a:cs typeface="Times New Roman" panose="02020603050405020304" pitchFamily="18" charset="0"/>
              </a:rPr>
              <a:t>The Transgender Justice Board  was set up from 2016-17.</a:t>
            </a:r>
          </a:p>
          <a:p>
            <a:pPr marL="285750" lvl="0" indent="-285750">
              <a:buFont typeface="Arial" panose="020B0604020202020204" pitchFamily="34" charset="0"/>
              <a:buChar char="•"/>
            </a:pPr>
            <a:r>
              <a:rPr lang="en-IN" sz="2000" i="1" dirty="0">
                <a:latin typeface="Book Antiqua" panose="02040602050305030304" pitchFamily="18" charset="0"/>
                <a:cs typeface="Times New Roman" panose="02020603050405020304" pitchFamily="18" charset="0"/>
              </a:rPr>
              <a:t>The allocation for transgenders in the budget for 2023-24 is Rs. 6.39 crores. </a:t>
            </a:r>
          </a:p>
          <a:p>
            <a:pPr marL="285750" lvl="0" indent="-285750">
              <a:buFont typeface="Arial" panose="020B0604020202020204" pitchFamily="34" charset="0"/>
              <a:buChar char="•"/>
            </a:pPr>
            <a:r>
              <a:rPr lang="en-IN" sz="2000" i="1" dirty="0">
                <a:latin typeface="Book Antiqua" panose="02040602050305030304" pitchFamily="18" charset="0"/>
                <a:cs typeface="Times New Roman" panose="02020603050405020304" pitchFamily="18" charset="0"/>
              </a:rPr>
              <a:t>Comprehensive umbrella scheme ‘</a:t>
            </a:r>
            <a:r>
              <a:rPr lang="en-IN" sz="2000" i="1" dirty="0" err="1">
                <a:latin typeface="Book Antiqua" panose="02040602050305030304" pitchFamily="18" charset="0"/>
                <a:cs typeface="Times New Roman" panose="02020603050405020304" pitchFamily="18" charset="0"/>
              </a:rPr>
              <a:t>Mazhavillu</a:t>
            </a:r>
            <a:r>
              <a:rPr lang="en-IN" sz="2000" i="1" dirty="0">
                <a:latin typeface="Book Antiqua" panose="02040602050305030304" pitchFamily="18" charset="0"/>
                <a:cs typeface="Times New Roman" panose="02020603050405020304" pitchFamily="18" charset="0"/>
              </a:rPr>
              <a:t>’ for the welfare of transgenders</a:t>
            </a:r>
            <a:endParaRPr lang="en-US" sz="2000" i="1" dirty="0">
              <a:latin typeface="Book Antiqua" panose="02040602050305030304" pitchFamily="18" charset="0"/>
            </a:endParaRPr>
          </a:p>
        </p:txBody>
      </p:sp>
    </p:spTree>
    <p:extLst>
      <p:ext uri="{BB962C8B-B14F-4D97-AF65-F5344CB8AC3E}">
        <p14:creationId xmlns:p14="http://schemas.microsoft.com/office/powerpoint/2010/main" val="32772468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43E56E9-F0D5-C8EB-5365-82C6B335EFA4}"/>
              </a:ext>
            </a:extLst>
          </p:cNvPr>
          <p:cNvSpPr>
            <a:spLocks noGrp="1"/>
          </p:cNvSpPr>
          <p:nvPr>
            <p:ph type="sldNum" sz="quarter" idx="12"/>
          </p:nvPr>
        </p:nvSpPr>
        <p:spPr/>
        <p:txBody>
          <a:bodyPr/>
          <a:lstStyle/>
          <a:p>
            <a:pPr algn="ctr"/>
            <a:fld id="{00000000-1234-1234-1234-123412341234}" type="slidenum">
              <a:rPr lang="en" smtClean="0"/>
              <a:pPr algn="ctr"/>
              <a:t>2</a:t>
            </a:fld>
            <a:endParaRPr lang="en"/>
          </a:p>
        </p:txBody>
      </p:sp>
      <p:graphicFrame>
        <p:nvGraphicFramePr>
          <p:cNvPr id="7" name="Diagram 6">
            <a:extLst>
              <a:ext uri="{FF2B5EF4-FFF2-40B4-BE49-F238E27FC236}">
                <a16:creationId xmlns:a16="http://schemas.microsoft.com/office/drawing/2014/main" id="{4F10BC21-9530-2239-651E-B9C913A852B0}"/>
              </a:ext>
            </a:extLst>
          </p:cNvPr>
          <p:cNvGraphicFramePr/>
          <p:nvPr>
            <p:extLst>
              <p:ext uri="{D42A27DB-BD31-4B8C-83A1-F6EECF244321}">
                <p14:modId xmlns:p14="http://schemas.microsoft.com/office/powerpoint/2010/main" val="3913317380"/>
              </p:ext>
            </p:extLst>
          </p:nvPr>
        </p:nvGraphicFramePr>
        <p:xfrm>
          <a:off x="335866" y="2748395"/>
          <a:ext cx="7976257" cy="258532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8" name="Group 7">
            <a:extLst>
              <a:ext uri="{FF2B5EF4-FFF2-40B4-BE49-F238E27FC236}">
                <a16:creationId xmlns:a16="http://schemas.microsoft.com/office/drawing/2014/main" id="{7833572C-9F77-B2F0-1565-179EE6485B03}"/>
              </a:ext>
            </a:extLst>
          </p:cNvPr>
          <p:cNvGrpSpPr/>
          <p:nvPr/>
        </p:nvGrpSpPr>
        <p:grpSpPr>
          <a:xfrm>
            <a:off x="834700" y="357033"/>
            <a:ext cx="3751405" cy="2585323"/>
            <a:chOff x="1027998" y="-88176"/>
            <a:chExt cx="2813554" cy="1938992"/>
          </a:xfrm>
        </p:grpSpPr>
        <p:sp>
          <p:nvSpPr>
            <p:cNvPr id="9" name="Oval 8">
              <a:extLst>
                <a:ext uri="{FF2B5EF4-FFF2-40B4-BE49-F238E27FC236}">
                  <a16:creationId xmlns:a16="http://schemas.microsoft.com/office/drawing/2014/main" id="{1E0FC4D7-2917-928D-76A0-DF789A3E9227}"/>
                </a:ext>
              </a:extLst>
            </p:cNvPr>
            <p:cNvSpPr/>
            <p:nvPr/>
          </p:nvSpPr>
          <p:spPr>
            <a:xfrm flipH="1">
              <a:off x="1027998" y="-88176"/>
              <a:ext cx="2813554" cy="1938992"/>
            </a:xfrm>
            <a:prstGeom prst="ellipse">
              <a:avLst/>
            </a:prstGeom>
          </p:spPr>
          <p:style>
            <a:lnRef idx="2">
              <a:schemeClr val="lt1">
                <a:hueOff val="0"/>
                <a:satOff val="0"/>
                <a:lumOff val="0"/>
                <a:alphaOff val="0"/>
              </a:schemeClr>
            </a:lnRef>
            <a:fillRef idx="1">
              <a:schemeClr val="accent1">
                <a:alpha val="50000"/>
                <a:hueOff val="0"/>
                <a:satOff val="0"/>
                <a:lumOff val="0"/>
                <a:alphaOff val="0"/>
              </a:schemeClr>
            </a:fillRef>
            <a:effectRef idx="0">
              <a:schemeClr val="accent1">
                <a:alpha val="50000"/>
                <a:hueOff val="0"/>
                <a:satOff val="0"/>
                <a:lumOff val="0"/>
                <a:alphaOff val="0"/>
              </a:schemeClr>
            </a:effectRef>
            <a:fontRef idx="minor">
              <a:schemeClr val="tx1"/>
            </a:fontRef>
          </p:style>
          <p:txBody>
            <a:bodyPr/>
            <a:lstStyle/>
            <a:p>
              <a:endParaRPr lang="en-US" sz="2400"/>
            </a:p>
          </p:txBody>
        </p:sp>
        <p:sp>
          <p:nvSpPr>
            <p:cNvPr id="10" name="Oval 4">
              <a:extLst>
                <a:ext uri="{FF2B5EF4-FFF2-40B4-BE49-F238E27FC236}">
                  <a16:creationId xmlns:a16="http://schemas.microsoft.com/office/drawing/2014/main" id="{B3C0D26B-350D-7CD5-D10A-56EA79386017}"/>
                </a:ext>
              </a:extLst>
            </p:cNvPr>
            <p:cNvSpPr txBox="1"/>
            <p:nvPr/>
          </p:nvSpPr>
          <p:spPr>
            <a:xfrm>
              <a:off x="1336063" y="260921"/>
              <a:ext cx="2260190" cy="1371074"/>
            </a:xfrm>
            <a:prstGeom prst="rect">
              <a:avLst/>
            </a:prstGeom>
          </p:spPr>
          <p:style>
            <a:lnRef idx="0">
              <a:scrgbClr r="0" g="0" b="0"/>
            </a:lnRef>
            <a:fillRef idx="0">
              <a:scrgbClr r="0" g="0" b="0"/>
            </a:fillRef>
            <a:effectRef idx="0">
              <a:scrgbClr r="0" g="0" b="0"/>
            </a:effectRef>
            <a:fontRef idx="minor">
              <a:schemeClr val="tx1"/>
            </a:fontRef>
          </p:style>
          <p:txBody>
            <a:bodyPr spcFirstLastPara="0" vert="horz" wrap="square" lIns="0" tIns="0" rIns="0" bIns="0" numCol="1" spcCol="1270" anchor="ctr" anchorCtr="1">
              <a:noAutofit/>
            </a:bodyPr>
            <a:lstStyle/>
            <a:p>
              <a:pPr defTabSz="888978">
                <a:lnSpc>
                  <a:spcPct val="90000"/>
                </a:lnSpc>
                <a:spcBef>
                  <a:spcPct val="0"/>
                </a:spcBef>
                <a:spcAft>
                  <a:spcPct val="35000"/>
                </a:spcAft>
              </a:pPr>
              <a:r>
                <a:rPr lang="en-IN" sz="2400" dirty="0">
                  <a:latin typeface="Book Antiqua" panose="02040602050305030304" pitchFamily="18" charset="0"/>
                </a:rPr>
                <a:t>HEALTH</a:t>
              </a:r>
            </a:p>
          </p:txBody>
        </p:sp>
      </p:grpSp>
      <p:grpSp>
        <p:nvGrpSpPr>
          <p:cNvPr id="11" name="Group 10">
            <a:extLst>
              <a:ext uri="{FF2B5EF4-FFF2-40B4-BE49-F238E27FC236}">
                <a16:creationId xmlns:a16="http://schemas.microsoft.com/office/drawing/2014/main" id="{20B63950-DC68-5701-1041-707841B7693E}"/>
              </a:ext>
            </a:extLst>
          </p:cNvPr>
          <p:cNvGrpSpPr/>
          <p:nvPr/>
        </p:nvGrpSpPr>
        <p:grpSpPr>
          <a:xfrm>
            <a:off x="4442171" y="2681312"/>
            <a:ext cx="3751405" cy="2585323"/>
            <a:chOff x="2210632" y="1404663"/>
            <a:chExt cx="2813554" cy="1938992"/>
          </a:xfrm>
        </p:grpSpPr>
        <p:sp>
          <p:nvSpPr>
            <p:cNvPr id="12" name="Oval 11">
              <a:extLst>
                <a:ext uri="{FF2B5EF4-FFF2-40B4-BE49-F238E27FC236}">
                  <a16:creationId xmlns:a16="http://schemas.microsoft.com/office/drawing/2014/main" id="{155DE307-E311-C82F-B664-92BB6E3F10A1}"/>
                </a:ext>
              </a:extLst>
            </p:cNvPr>
            <p:cNvSpPr/>
            <p:nvPr/>
          </p:nvSpPr>
          <p:spPr>
            <a:xfrm flipH="1">
              <a:off x="2210632" y="1404663"/>
              <a:ext cx="2813554" cy="1938992"/>
            </a:xfrm>
            <a:prstGeom prst="ellipse">
              <a:avLst/>
            </a:prstGeom>
          </p:spPr>
          <p:style>
            <a:lnRef idx="2">
              <a:schemeClr val="lt1">
                <a:hueOff val="0"/>
                <a:satOff val="0"/>
                <a:lumOff val="0"/>
                <a:alphaOff val="0"/>
              </a:schemeClr>
            </a:lnRef>
            <a:fillRef idx="1">
              <a:schemeClr val="accent1">
                <a:alpha val="50000"/>
                <a:hueOff val="0"/>
                <a:satOff val="0"/>
                <a:lumOff val="0"/>
                <a:alphaOff val="0"/>
              </a:schemeClr>
            </a:fillRef>
            <a:effectRef idx="0">
              <a:schemeClr val="accent1">
                <a:alpha val="50000"/>
                <a:hueOff val="0"/>
                <a:satOff val="0"/>
                <a:lumOff val="0"/>
                <a:alphaOff val="0"/>
              </a:schemeClr>
            </a:effectRef>
            <a:fontRef idx="minor">
              <a:schemeClr val="tx1"/>
            </a:fontRef>
          </p:style>
          <p:txBody>
            <a:bodyPr/>
            <a:lstStyle/>
            <a:p>
              <a:endParaRPr lang="en-US" sz="2400"/>
            </a:p>
          </p:txBody>
        </p:sp>
        <p:sp>
          <p:nvSpPr>
            <p:cNvPr id="13" name="Oval 4">
              <a:extLst>
                <a:ext uri="{FF2B5EF4-FFF2-40B4-BE49-F238E27FC236}">
                  <a16:creationId xmlns:a16="http://schemas.microsoft.com/office/drawing/2014/main" id="{05D47F32-659D-E8DB-9D0D-9549CD830281}"/>
                </a:ext>
              </a:extLst>
            </p:cNvPr>
            <p:cNvSpPr txBox="1"/>
            <p:nvPr/>
          </p:nvSpPr>
          <p:spPr>
            <a:xfrm>
              <a:off x="2717423" y="1699831"/>
              <a:ext cx="1989484" cy="1371074"/>
            </a:xfrm>
            <a:prstGeom prst="rect">
              <a:avLst/>
            </a:prstGeom>
          </p:spPr>
          <p:style>
            <a:lnRef idx="0">
              <a:scrgbClr r="0" g="0" b="0"/>
            </a:lnRef>
            <a:fillRef idx="0">
              <a:scrgbClr r="0" g="0" b="0"/>
            </a:fillRef>
            <a:effectRef idx="0">
              <a:scrgbClr r="0" g="0" b="0"/>
            </a:effectRef>
            <a:fontRef idx="minor">
              <a:schemeClr val="tx1"/>
            </a:fontRef>
          </p:style>
          <p:txBody>
            <a:bodyPr spcFirstLastPara="0" vert="horz" wrap="square" lIns="0" tIns="0" rIns="0" bIns="0" numCol="1" spcCol="1270" anchor="ctr" anchorCtr="1">
              <a:noAutofit/>
            </a:bodyPr>
            <a:lstStyle/>
            <a:p>
              <a:pPr lvl="1" defTabSz="711182">
                <a:lnSpc>
                  <a:spcPct val="90000"/>
                </a:lnSpc>
                <a:spcBef>
                  <a:spcPct val="0"/>
                </a:spcBef>
                <a:spcAft>
                  <a:spcPct val="15000"/>
                </a:spcAft>
              </a:pPr>
              <a:r>
                <a:rPr lang="en-IN" sz="2000" dirty="0">
                  <a:latin typeface="Book Antiqua" panose="02040602050305030304" pitchFamily="18" charset="0"/>
                </a:rPr>
                <a:t>Financial empowerment</a:t>
              </a:r>
            </a:p>
          </p:txBody>
        </p:sp>
      </p:grpSp>
      <p:grpSp>
        <p:nvGrpSpPr>
          <p:cNvPr id="14" name="Group 13">
            <a:extLst>
              <a:ext uri="{FF2B5EF4-FFF2-40B4-BE49-F238E27FC236}">
                <a16:creationId xmlns:a16="http://schemas.microsoft.com/office/drawing/2014/main" id="{D61C145D-946C-83ED-DBFF-B868153AC3D3}"/>
              </a:ext>
            </a:extLst>
          </p:cNvPr>
          <p:cNvGrpSpPr/>
          <p:nvPr/>
        </p:nvGrpSpPr>
        <p:grpSpPr>
          <a:xfrm>
            <a:off x="4367808" y="454833"/>
            <a:ext cx="3751405" cy="2585323"/>
            <a:chOff x="3592535" y="-100113"/>
            <a:chExt cx="2813554" cy="1938992"/>
          </a:xfrm>
        </p:grpSpPr>
        <p:sp>
          <p:nvSpPr>
            <p:cNvPr id="15" name="Oval 14">
              <a:extLst>
                <a:ext uri="{FF2B5EF4-FFF2-40B4-BE49-F238E27FC236}">
                  <a16:creationId xmlns:a16="http://schemas.microsoft.com/office/drawing/2014/main" id="{4C4D3E4D-B553-AC49-445F-A0C3FE9528B4}"/>
                </a:ext>
              </a:extLst>
            </p:cNvPr>
            <p:cNvSpPr/>
            <p:nvPr/>
          </p:nvSpPr>
          <p:spPr>
            <a:xfrm flipH="1">
              <a:off x="3592535" y="-100113"/>
              <a:ext cx="2813554" cy="1938992"/>
            </a:xfrm>
            <a:prstGeom prst="ellipse">
              <a:avLst/>
            </a:prstGeom>
          </p:spPr>
          <p:style>
            <a:lnRef idx="2">
              <a:schemeClr val="lt1">
                <a:hueOff val="0"/>
                <a:satOff val="0"/>
                <a:lumOff val="0"/>
                <a:alphaOff val="0"/>
              </a:schemeClr>
            </a:lnRef>
            <a:fillRef idx="1">
              <a:schemeClr val="accent1">
                <a:alpha val="50000"/>
                <a:hueOff val="0"/>
                <a:satOff val="0"/>
                <a:lumOff val="0"/>
                <a:alphaOff val="0"/>
              </a:schemeClr>
            </a:fillRef>
            <a:effectRef idx="0">
              <a:schemeClr val="accent1">
                <a:alpha val="50000"/>
                <a:hueOff val="0"/>
                <a:satOff val="0"/>
                <a:lumOff val="0"/>
                <a:alphaOff val="0"/>
              </a:schemeClr>
            </a:effectRef>
            <a:fontRef idx="minor">
              <a:schemeClr val="tx1"/>
            </a:fontRef>
          </p:style>
          <p:txBody>
            <a:bodyPr/>
            <a:lstStyle/>
            <a:p>
              <a:endParaRPr lang="en-US" sz="2400"/>
            </a:p>
          </p:txBody>
        </p:sp>
        <p:sp>
          <p:nvSpPr>
            <p:cNvPr id="16" name="Oval 4">
              <a:extLst>
                <a:ext uri="{FF2B5EF4-FFF2-40B4-BE49-F238E27FC236}">
                  <a16:creationId xmlns:a16="http://schemas.microsoft.com/office/drawing/2014/main" id="{376B19ED-45F5-4B0C-7D97-724A610EA454}"/>
                </a:ext>
              </a:extLst>
            </p:cNvPr>
            <p:cNvSpPr txBox="1"/>
            <p:nvPr/>
          </p:nvSpPr>
          <p:spPr>
            <a:xfrm>
              <a:off x="4100459" y="146601"/>
              <a:ext cx="1989484" cy="1371074"/>
            </a:xfrm>
            <a:prstGeom prst="rect">
              <a:avLst/>
            </a:prstGeom>
          </p:spPr>
          <p:style>
            <a:lnRef idx="0">
              <a:scrgbClr r="0" g="0" b="0"/>
            </a:lnRef>
            <a:fillRef idx="0">
              <a:scrgbClr r="0" g="0" b="0"/>
            </a:fillRef>
            <a:effectRef idx="0">
              <a:scrgbClr r="0" g="0" b="0"/>
            </a:effectRef>
            <a:fontRef idx="minor">
              <a:schemeClr val="tx1"/>
            </a:fontRef>
          </p:style>
          <p:txBody>
            <a:bodyPr spcFirstLastPara="0" vert="horz" wrap="square" lIns="0" tIns="0" rIns="0" bIns="0" numCol="1" spcCol="1270" anchor="ctr" anchorCtr="1">
              <a:noAutofit/>
            </a:bodyPr>
            <a:lstStyle/>
            <a:p>
              <a:pPr defTabSz="888978">
                <a:lnSpc>
                  <a:spcPct val="90000"/>
                </a:lnSpc>
                <a:spcBef>
                  <a:spcPct val="0"/>
                </a:spcBef>
                <a:spcAft>
                  <a:spcPct val="35000"/>
                </a:spcAft>
              </a:pPr>
              <a:r>
                <a:rPr lang="en-IN" dirty="0">
                  <a:latin typeface="Book Antiqua" panose="02040602050305030304" pitchFamily="18" charset="0"/>
                </a:rPr>
                <a:t>EDUCATION</a:t>
              </a:r>
            </a:p>
          </p:txBody>
        </p:sp>
      </p:grpSp>
      <p:sp>
        <p:nvSpPr>
          <p:cNvPr id="17" name="TextBox 16">
            <a:extLst>
              <a:ext uri="{FF2B5EF4-FFF2-40B4-BE49-F238E27FC236}">
                <a16:creationId xmlns:a16="http://schemas.microsoft.com/office/drawing/2014/main" id="{EA41794C-3B98-0491-F63E-06E58E51D38A}"/>
              </a:ext>
            </a:extLst>
          </p:cNvPr>
          <p:cNvSpPr txBox="1"/>
          <p:nvPr/>
        </p:nvSpPr>
        <p:spPr>
          <a:xfrm>
            <a:off x="1487488" y="5604615"/>
            <a:ext cx="9674240" cy="626838"/>
          </a:xfrm>
          <a:prstGeom prst="rect">
            <a:avLst/>
          </a:prstGeom>
          <a:noFill/>
        </p:spPr>
        <p:txBody>
          <a:bodyPr wrap="square">
            <a:spAutoFit/>
          </a:bodyPr>
          <a:lstStyle/>
          <a:p>
            <a:pPr>
              <a:lnSpc>
                <a:spcPct val="115000"/>
              </a:lnSpc>
              <a:buSzPts val="1300"/>
            </a:pPr>
            <a:r>
              <a:rPr lang="en-US" sz="3200" b="1" dirty="0">
                <a:highlight>
                  <a:srgbClr val="FFFFFF"/>
                </a:highlight>
                <a:latin typeface="Book Antiqua" panose="02040602050305030304" pitchFamily="18" charset="0"/>
                <a:cs typeface="Times New Roman"/>
                <a:sym typeface="Times New Roman"/>
              </a:rPr>
              <a:t>KEY DRIVERS OF WOMEN’S EMPOWERMENT</a:t>
            </a:r>
            <a:endParaRPr lang="en-US" sz="3200" dirty="0">
              <a:latin typeface="Book Antiqua" panose="02040602050305030304" pitchFamily="18" charset="0"/>
            </a:endParaRPr>
          </a:p>
        </p:txBody>
      </p:sp>
      <p:sp>
        <p:nvSpPr>
          <p:cNvPr id="18" name="Oval 17">
            <a:extLst>
              <a:ext uri="{FF2B5EF4-FFF2-40B4-BE49-F238E27FC236}">
                <a16:creationId xmlns:a16="http://schemas.microsoft.com/office/drawing/2014/main" id="{6EDCEE48-76D2-F4A0-09F3-45E4285C0AB9}"/>
              </a:ext>
            </a:extLst>
          </p:cNvPr>
          <p:cNvSpPr/>
          <p:nvPr/>
        </p:nvSpPr>
        <p:spPr>
          <a:xfrm flipH="1">
            <a:off x="7480994" y="627931"/>
            <a:ext cx="3751405" cy="2585323"/>
          </a:xfrm>
          <a:prstGeom prst="ellipse">
            <a:avLst/>
          </a:prstGeom>
        </p:spPr>
        <p:style>
          <a:lnRef idx="2">
            <a:schemeClr val="lt1">
              <a:hueOff val="0"/>
              <a:satOff val="0"/>
              <a:lumOff val="0"/>
              <a:alphaOff val="0"/>
            </a:schemeClr>
          </a:lnRef>
          <a:fillRef idx="1">
            <a:schemeClr val="accent1">
              <a:alpha val="50000"/>
              <a:hueOff val="0"/>
              <a:satOff val="0"/>
              <a:lumOff val="0"/>
              <a:alphaOff val="0"/>
            </a:schemeClr>
          </a:fillRef>
          <a:effectRef idx="0">
            <a:schemeClr val="accent1">
              <a:alpha val="50000"/>
              <a:hueOff val="0"/>
              <a:satOff val="0"/>
              <a:lumOff val="0"/>
              <a:alphaOff val="0"/>
            </a:schemeClr>
          </a:effectRef>
          <a:fontRef idx="minor">
            <a:schemeClr val="tx1"/>
          </a:fontRef>
        </p:style>
        <p:txBody>
          <a:bodyPr/>
          <a:lstStyle/>
          <a:p>
            <a:endParaRPr lang="en-US" sz="2000" dirty="0">
              <a:latin typeface="Book Antiqua" panose="02040602050305030304" pitchFamily="18" charset="0"/>
            </a:endParaRPr>
          </a:p>
          <a:p>
            <a:pPr algn="just"/>
            <a:r>
              <a:rPr lang="en-US" sz="2000" dirty="0">
                <a:latin typeface="Book Antiqua" panose="02040602050305030304" pitchFamily="18" charset="0"/>
              </a:rPr>
              <a:t>Gender sensitive planning at the local level</a:t>
            </a:r>
          </a:p>
        </p:txBody>
      </p:sp>
      <p:sp>
        <p:nvSpPr>
          <p:cNvPr id="19" name="Oval 18">
            <a:extLst>
              <a:ext uri="{FF2B5EF4-FFF2-40B4-BE49-F238E27FC236}">
                <a16:creationId xmlns:a16="http://schemas.microsoft.com/office/drawing/2014/main" id="{ED7CF140-6B0D-12A2-CC9A-B66E00396698}"/>
              </a:ext>
            </a:extLst>
          </p:cNvPr>
          <p:cNvSpPr/>
          <p:nvPr/>
        </p:nvSpPr>
        <p:spPr>
          <a:xfrm flipH="1">
            <a:off x="7589763" y="2635829"/>
            <a:ext cx="3751405" cy="2585323"/>
          </a:xfrm>
          <a:prstGeom prst="ellipse">
            <a:avLst/>
          </a:prstGeom>
        </p:spPr>
        <p:style>
          <a:lnRef idx="2">
            <a:schemeClr val="lt1">
              <a:hueOff val="0"/>
              <a:satOff val="0"/>
              <a:lumOff val="0"/>
              <a:alphaOff val="0"/>
            </a:schemeClr>
          </a:lnRef>
          <a:fillRef idx="1">
            <a:schemeClr val="accent1">
              <a:alpha val="50000"/>
              <a:hueOff val="0"/>
              <a:satOff val="0"/>
              <a:lumOff val="0"/>
              <a:alphaOff val="0"/>
            </a:schemeClr>
          </a:fillRef>
          <a:effectRef idx="0">
            <a:schemeClr val="accent1">
              <a:alpha val="50000"/>
              <a:hueOff val="0"/>
              <a:satOff val="0"/>
              <a:lumOff val="0"/>
              <a:alphaOff val="0"/>
            </a:schemeClr>
          </a:effectRef>
          <a:fontRef idx="minor">
            <a:schemeClr val="tx1"/>
          </a:fontRef>
        </p:style>
        <p:txBody>
          <a:bodyPr/>
          <a:lstStyle/>
          <a:p>
            <a:endParaRPr lang="en-US" sz="2400" dirty="0"/>
          </a:p>
          <a:p>
            <a:endParaRPr lang="en-US" sz="2000" dirty="0">
              <a:latin typeface="Book Antiqua" panose="02040602050305030304" pitchFamily="18" charset="0"/>
            </a:endParaRPr>
          </a:p>
          <a:p>
            <a:pPr algn="just"/>
            <a:r>
              <a:rPr lang="en-US" sz="2000" dirty="0">
                <a:latin typeface="Book Antiqua" panose="02040602050305030304" pitchFamily="18" charset="0"/>
              </a:rPr>
              <a:t>Community mobilization of women</a:t>
            </a:r>
          </a:p>
        </p:txBody>
      </p:sp>
    </p:spTree>
    <p:extLst>
      <p:ext uri="{BB962C8B-B14F-4D97-AF65-F5344CB8AC3E}">
        <p14:creationId xmlns:p14="http://schemas.microsoft.com/office/powerpoint/2010/main" val="999305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53E2BB2-A57C-B378-7C9A-90BC1F3352CA}"/>
              </a:ext>
            </a:extLst>
          </p:cNvPr>
          <p:cNvSpPr txBox="1"/>
          <p:nvPr/>
        </p:nvSpPr>
        <p:spPr>
          <a:xfrm>
            <a:off x="914400" y="776177"/>
            <a:ext cx="10558129" cy="3262432"/>
          </a:xfrm>
          <a:prstGeom prst="rect">
            <a:avLst/>
          </a:prstGeom>
          <a:noFill/>
        </p:spPr>
        <p:txBody>
          <a:bodyPr wrap="square" rtlCol="0">
            <a:spAutoFit/>
          </a:bodyPr>
          <a:lstStyle/>
          <a:p>
            <a:endParaRPr lang="en-IN" sz="2800" b="1" i="1" dirty="0">
              <a:latin typeface="Times New Roman" panose="02020603050405020304" pitchFamily="18" charset="0"/>
              <a:cs typeface="Times New Roman" panose="02020603050405020304" pitchFamily="18" charset="0"/>
            </a:endParaRPr>
          </a:p>
          <a:p>
            <a:r>
              <a:rPr lang="en-US" sz="2000" i="1" dirty="0">
                <a:latin typeface="Book Antiqua" panose="02040602050305030304" pitchFamily="18" charset="0"/>
                <a:cs typeface="Times New Roman" panose="02020603050405020304" pitchFamily="18" charset="0"/>
              </a:rPr>
              <a:t>These schemes are </a:t>
            </a:r>
            <a:r>
              <a:rPr lang="en-US" sz="2000" b="1" i="1" dirty="0">
                <a:latin typeface="Book Antiqua" panose="02040602050305030304" pitchFamily="18" charset="0"/>
                <a:cs typeface="Times New Roman" panose="02020603050405020304" pitchFamily="18" charset="0"/>
              </a:rPr>
              <a:t>explicitly targeted</a:t>
            </a:r>
            <a:r>
              <a:rPr lang="en-US" sz="2000" i="1" dirty="0">
                <a:latin typeface="Book Antiqua" panose="02040602050305030304" pitchFamily="18" charset="0"/>
                <a:cs typeface="Times New Roman" panose="02020603050405020304" pitchFamily="18" charset="0"/>
              </a:rPr>
              <a:t> toward women/girls, addressing their specific needs or promoting their </a:t>
            </a:r>
            <a:r>
              <a:rPr lang="en-US" sz="2000" i="1" dirty="0" err="1">
                <a:latin typeface="Book Antiqua" panose="02040602050305030304" pitchFamily="18" charset="0"/>
                <a:cs typeface="Times New Roman" panose="02020603050405020304" pitchFamily="18" charset="0"/>
              </a:rPr>
              <a:t>rights,safety</a:t>
            </a:r>
            <a:r>
              <a:rPr lang="en-US" sz="2000" i="1" dirty="0">
                <a:latin typeface="Book Antiqua" panose="02040602050305030304" pitchFamily="18" charset="0"/>
                <a:cs typeface="Times New Roman" panose="02020603050405020304" pitchFamily="18" charset="0"/>
              </a:rPr>
              <a:t>, welfare, and empowerment.</a:t>
            </a:r>
          </a:p>
          <a:p>
            <a:r>
              <a:rPr lang="en-US" sz="2000" i="1" dirty="0">
                <a:latin typeface="Book Antiqua" panose="02040602050305030304" pitchFamily="18" charset="0"/>
                <a:cs typeface="Times New Roman" panose="02020603050405020304" pitchFamily="18" charset="0"/>
              </a:rPr>
              <a:t>     </a:t>
            </a:r>
          </a:p>
          <a:p>
            <a:r>
              <a:rPr lang="en-US" sz="2000" b="1" dirty="0">
                <a:latin typeface="Book Antiqua" panose="02040602050305030304" pitchFamily="18" charset="0"/>
                <a:cs typeface="Times New Roman" panose="02020603050405020304" pitchFamily="18" charset="0"/>
              </a:rPr>
              <a:t>Direct benefit: </a:t>
            </a:r>
            <a:r>
              <a:rPr lang="en-US" sz="2000" i="1" dirty="0">
                <a:latin typeface="Book Antiqua" panose="02040602050305030304" pitchFamily="18" charset="0"/>
                <a:cs typeface="Times New Roman" panose="02020603050405020304" pitchFamily="18" charset="0"/>
              </a:rPr>
              <a:t>Safer mobility, protection from violence,</a:t>
            </a:r>
            <a:r>
              <a:rPr lang="en-IN" sz="2000" i="1" dirty="0">
                <a:latin typeface="Book Antiqua" panose="02040602050305030304" pitchFamily="18" charset="0"/>
                <a:cs typeface="Times New Roman" panose="02020603050405020304" pitchFamily="18" charset="0"/>
              </a:rPr>
              <a:t> Economic empowerment, income generation, Safer pregnancies, better healthcare, Higher enrolment and retention</a:t>
            </a:r>
          </a:p>
          <a:p>
            <a:endParaRPr lang="en-US" sz="2000" i="1" dirty="0">
              <a:latin typeface="Book Antiqua" panose="02040602050305030304" pitchFamily="18" charset="0"/>
              <a:cs typeface="Times New Roman" panose="02020603050405020304" pitchFamily="18" charset="0"/>
            </a:endParaRPr>
          </a:p>
          <a:p>
            <a:r>
              <a:rPr lang="en-IN" sz="2000" b="1" dirty="0">
                <a:latin typeface="Book Antiqua" panose="02040602050305030304" pitchFamily="18" charset="0"/>
                <a:cs typeface="Times New Roman" panose="02020603050405020304" pitchFamily="18" charset="0"/>
              </a:rPr>
              <a:t>Indirect Benefits: </a:t>
            </a:r>
            <a:r>
              <a:rPr lang="en-US" sz="2000" i="1" dirty="0">
                <a:latin typeface="Book Antiqua" panose="02040602050305030304" pitchFamily="18" charset="0"/>
                <a:cs typeface="Times New Roman" panose="02020603050405020304" pitchFamily="18" charset="0"/>
              </a:rPr>
              <a:t>Wage support, inclusion in development,</a:t>
            </a:r>
            <a:r>
              <a:rPr lang="en-IN" sz="2000" i="1" dirty="0">
                <a:latin typeface="Book Antiqua" panose="02040602050305030304" pitchFamily="18" charset="0"/>
                <a:cs typeface="Times New Roman" panose="02020603050405020304" pitchFamily="18" charset="0"/>
              </a:rPr>
              <a:t> leadership, participation in decisions,</a:t>
            </a:r>
            <a:r>
              <a:rPr lang="en-US" sz="2000" i="1" dirty="0">
                <a:latin typeface="Book Antiqua" panose="02040602050305030304" pitchFamily="18" charset="0"/>
                <a:cs typeface="Times New Roman" panose="02020603050405020304" pitchFamily="18" charset="0"/>
              </a:rPr>
              <a:t> Better access to jobs and education</a:t>
            </a:r>
            <a:endParaRPr lang="en-IN" sz="2000" i="1" dirty="0">
              <a:latin typeface="Book Antiqua" panose="0204060205030503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6807406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25F33D-5113-B192-76E7-F65F8F51FED2}"/>
              </a:ext>
            </a:extLst>
          </p:cNvPr>
          <p:cNvSpPr>
            <a:spLocks noGrp="1"/>
          </p:cNvSpPr>
          <p:nvPr>
            <p:ph type="title"/>
          </p:nvPr>
        </p:nvSpPr>
        <p:spPr/>
        <p:txBody>
          <a:bodyPr>
            <a:normAutofit/>
          </a:bodyPr>
          <a:lstStyle/>
          <a:p>
            <a:r>
              <a:rPr lang="en-IN" sz="3200" b="1" dirty="0">
                <a:latin typeface="Book Antiqua" panose="02040602050305030304" pitchFamily="18" charset="0"/>
              </a:rPr>
              <a:t>State Initiatives for strengthening Gender Budgeting Processes </a:t>
            </a:r>
            <a:endParaRPr lang="en-US" sz="3200" dirty="0"/>
          </a:p>
        </p:txBody>
      </p:sp>
      <p:sp>
        <p:nvSpPr>
          <p:cNvPr id="4" name="TextBox 3">
            <a:extLst>
              <a:ext uri="{FF2B5EF4-FFF2-40B4-BE49-F238E27FC236}">
                <a16:creationId xmlns:a16="http://schemas.microsoft.com/office/drawing/2014/main" id="{4DB8B23A-40D1-80D7-E3A7-B22EB90D1707}"/>
              </a:ext>
            </a:extLst>
          </p:cNvPr>
          <p:cNvSpPr txBox="1"/>
          <p:nvPr/>
        </p:nvSpPr>
        <p:spPr>
          <a:xfrm>
            <a:off x="1116418" y="1988287"/>
            <a:ext cx="10237381" cy="3816429"/>
          </a:xfrm>
          <a:prstGeom prst="rect">
            <a:avLst/>
          </a:prstGeom>
          <a:noFill/>
        </p:spPr>
        <p:txBody>
          <a:bodyPr wrap="square" rtlCol="0">
            <a:spAutoFit/>
          </a:bodyPr>
          <a:lstStyle/>
          <a:p>
            <a:pPr algn="just"/>
            <a:r>
              <a:rPr lang="en-IN" sz="2000" b="1" dirty="0">
                <a:latin typeface="Book Antiqua" panose="02040602050305030304" pitchFamily="18" charset="0"/>
              </a:rPr>
              <a:t>Measures needed for strengthening the GB process in the State</a:t>
            </a:r>
          </a:p>
          <a:p>
            <a:pPr algn="just"/>
            <a:endParaRPr lang="en-IN" sz="2000" b="1" dirty="0">
              <a:latin typeface="Book Antiqua" panose="02040602050305030304" pitchFamily="18" charset="0"/>
            </a:endParaRPr>
          </a:p>
          <a:p>
            <a:pPr algn="just"/>
            <a:r>
              <a:rPr lang="en-IN" sz="2000" dirty="0">
                <a:latin typeface="Book Antiqua" panose="02040602050305030304" pitchFamily="18" charset="0"/>
              </a:rPr>
              <a:t>1.</a:t>
            </a:r>
            <a:r>
              <a:rPr lang="en-IN" sz="2000" i="1" dirty="0">
                <a:latin typeface="Book Antiqua" panose="02040602050305030304" pitchFamily="18" charset="0"/>
                <a:cs typeface="Times New Roman" panose="02020603050405020304" pitchFamily="18" charset="0"/>
              </a:rPr>
              <a:t>Capacity Building and Training: </a:t>
            </a:r>
            <a:r>
              <a:rPr lang="en-US" sz="2000" i="1" dirty="0">
                <a:latin typeface="Book Antiqua" panose="02040602050305030304" pitchFamily="18" charset="0"/>
                <a:cs typeface="Times New Roman" panose="02020603050405020304" pitchFamily="18" charset="0"/>
              </a:rPr>
              <a:t>Conduct structured capacity-building programs for officials at all levels on gender analysis, budgeting, and impact assessment</a:t>
            </a:r>
            <a:r>
              <a:rPr lang="en-US" sz="2000" i="1" dirty="0">
                <a:latin typeface="Book Antiqua" panose="02040602050305030304" pitchFamily="18" charset="0"/>
              </a:rPr>
              <a:t>.</a:t>
            </a:r>
          </a:p>
          <a:p>
            <a:pPr algn="just"/>
            <a:endParaRPr lang="en-IN" sz="2000" i="1" dirty="0">
              <a:latin typeface="Book Antiqua" panose="02040602050305030304" pitchFamily="18" charset="0"/>
              <a:cs typeface="Times New Roman" panose="02020603050405020304" pitchFamily="18" charset="0"/>
            </a:endParaRPr>
          </a:p>
          <a:p>
            <a:pPr algn="just"/>
            <a:r>
              <a:rPr lang="en-US" sz="2000" dirty="0">
                <a:latin typeface="Book Antiqua" panose="02040602050305030304" pitchFamily="18" charset="0"/>
                <a:cs typeface="Times New Roman" panose="02020603050405020304" pitchFamily="18" charset="0"/>
              </a:rPr>
              <a:t> 2.</a:t>
            </a:r>
            <a:r>
              <a:rPr lang="en-US" sz="2000" i="1" dirty="0">
                <a:latin typeface="Book Antiqua" panose="02040602050305030304" pitchFamily="18" charset="0"/>
                <a:cs typeface="Times New Roman" panose="02020603050405020304" pitchFamily="18" charset="0"/>
              </a:rPr>
              <a:t>Facilitate regular coordination between planning, finance, and line departments.</a:t>
            </a:r>
          </a:p>
          <a:p>
            <a:pPr algn="just"/>
            <a:endParaRPr lang="en-IN" sz="2000" i="1" dirty="0">
              <a:latin typeface="Book Antiqua" panose="02040602050305030304" pitchFamily="18" charset="0"/>
              <a:cs typeface="Times New Roman" panose="02020603050405020304" pitchFamily="18" charset="0"/>
            </a:endParaRPr>
          </a:p>
          <a:p>
            <a:pPr algn="just"/>
            <a:r>
              <a:rPr lang="en-IN" sz="2000" dirty="0">
                <a:latin typeface="Book Antiqua" panose="02040602050305030304" pitchFamily="18" charset="0"/>
                <a:cs typeface="Times New Roman" panose="02020603050405020304" pitchFamily="18" charset="0"/>
              </a:rPr>
              <a:t> 3.</a:t>
            </a:r>
            <a:r>
              <a:rPr lang="en-IN" sz="2000" i="1" dirty="0">
                <a:latin typeface="Book Antiqua" panose="02040602050305030304" pitchFamily="18" charset="0"/>
                <a:cs typeface="Times New Roman" panose="02020603050405020304" pitchFamily="18" charset="0"/>
              </a:rPr>
              <a:t>Gender-Disaggregated Data and Analysis</a:t>
            </a:r>
          </a:p>
          <a:p>
            <a:pPr algn="just"/>
            <a:endParaRPr lang="en-IN" sz="2000" i="1" dirty="0">
              <a:latin typeface="Book Antiqua" panose="02040602050305030304" pitchFamily="18" charset="0"/>
              <a:cs typeface="Times New Roman" panose="02020603050405020304" pitchFamily="18" charset="0"/>
            </a:endParaRPr>
          </a:p>
          <a:p>
            <a:pPr algn="just"/>
            <a:r>
              <a:rPr lang="en-IN" sz="2000" dirty="0">
                <a:latin typeface="Book Antiqua" panose="02040602050305030304" pitchFamily="18" charset="0"/>
                <a:cs typeface="Times New Roman" panose="02020603050405020304" pitchFamily="18" charset="0"/>
              </a:rPr>
              <a:t> 4.</a:t>
            </a:r>
            <a:r>
              <a:rPr lang="en-IN" sz="2000" i="1" dirty="0">
                <a:latin typeface="Book Antiqua" panose="02040602050305030304" pitchFamily="18" charset="0"/>
                <a:cs typeface="Times New Roman" panose="02020603050405020304" pitchFamily="18" charset="0"/>
              </a:rPr>
              <a:t>Monitoring, Evaluation, and Accountability</a:t>
            </a:r>
          </a:p>
          <a:p>
            <a:pPr marL="0" indent="0" algn="just">
              <a:buNone/>
            </a:pPr>
            <a:r>
              <a:rPr lang="en-IN" sz="2400" i="1" dirty="0">
                <a:latin typeface="Book Antiqua" panose="02040602050305030304" pitchFamily="18" charset="0"/>
              </a:rPr>
              <a:t>         </a:t>
            </a:r>
            <a:endParaRPr lang="en-IN" sz="2400" i="1"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9746186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6D3FBFF-061A-527C-46AF-64C1FDEC952B}"/>
              </a:ext>
            </a:extLst>
          </p:cNvPr>
          <p:cNvSpPr txBox="1"/>
          <p:nvPr/>
        </p:nvSpPr>
        <p:spPr>
          <a:xfrm>
            <a:off x="1073887" y="659220"/>
            <a:ext cx="10738885" cy="5970865"/>
          </a:xfrm>
          <a:prstGeom prst="rect">
            <a:avLst/>
          </a:prstGeom>
          <a:noFill/>
        </p:spPr>
        <p:txBody>
          <a:bodyPr wrap="square" rtlCol="0">
            <a:spAutoFit/>
          </a:bodyPr>
          <a:lstStyle/>
          <a:p>
            <a:pPr lvl="0" algn="just"/>
            <a:r>
              <a:rPr lang="en-IN" sz="3200" b="1" dirty="0">
                <a:latin typeface="Book Antiqua" panose="02040602050305030304" pitchFamily="18" charset="0"/>
                <a:cs typeface="Times New Roman" panose="02020603050405020304" pitchFamily="18" charset="0"/>
              </a:rPr>
              <a:t>Way forward</a:t>
            </a:r>
          </a:p>
          <a:p>
            <a:pPr lvl="0" algn="just"/>
            <a:endParaRPr lang="en-IN" sz="3200" b="1" dirty="0">
              <a:latin typeface="Book Antiqua" panose="02040602050305030304" pitchFamily="18" charset="0"/>
              <a:cs typeface="Times New Roman" panose="02020603050405020304" pitchFamily="18" charset="0"/>
            </a:endParaRPr>
          </a:p>
          <a:p>
            <a:pPr marL="285750" indent="-285750" algn="just">
              <a:buFont typeface="Wingdings" panose="05000000000000000000" pitchFamily="2" charset="2"/>
              <a:buChar char="ü"/>
            </a:pPr>
            <a:r>
              <a:rPr lang="en-IN" sz="2000" i="1" dirty="0">
                <a:latin typeface="Book Antiqua" panose="02040602050305030304" pitchFamily="18" charset="0"/>
                <a:cs typeface="Times New Roman" panose="02020603050405020304" pitchFamily="18" charset="0"/>
              </a:rPr>
              <a:t>Gender-sensitive curriculum in schools and colleges.</a:t>
            </a:r>
          </a:p>
          <a:p>
            <a:pPr algn="just"/>
            <a:endParaRPr lang="en-IN" sz="2000" i="1" dirty="0">
              <a:latin typeface="Book Antiqua" panose="02040602050305030304" pitchFamily="18" charset="0"/>
              <a:cs typeface="Times New Roman" panose="02020603050405020304" pitchFamily="18" charset="0"/>
            </a:endParaRPr>
          </a:p>
          <a:p>
            <a:pPr marL="285750" indent="-285750" algn="just">
              <a:buFont typeface="Wingdings" panose="05000000000000000000" pitchFamily="2" charset="2"/>
              <a:buChar char="ü"/>
            </a:pPr>
            <a:r>
              <a:rPr lang="en-IN" sz="2000" i="1" dirty="0">
                <a:latin typeface="Book Antiqua" panose="02040602050305030304" pitchFamily="18" charset="0"/>
                <a:cs typeface="Times New Roman" panose="02020603050405020304" pitchFamily="18" charset="0"/>
              </a:rPr>
              <a:t>Focus on vulnerable groups, elderly women.</a:t>
            </a:r>
          </a:p>
          <a:p>
            <a:pPr algn="just"/>
            <a:endParaRPr lang="en-IN" sz="2000" i="1" dirty="0">
              <a:latin typeface="Book Antiqua" panose="02040602050305030304" pitchFamily="18" charset="0"/>
              <a:cs typeface="Times New Roman" panose="02020603050405020304" pitchFamily="18" charset="0"/>
            </a:endParaRPr>
          </a:p>
          <a:p>
            <a:pPr marL="285750" indent="-285750" algn="just">
              <a:buFont typeface="Wingdings" panose="05000000000000000000" pitchFamily="2" charset="2"/>
              <a:buChar char="ü"/>
            </a:pPr>
            <a:r>
              <a:rPr lang="en-IN" sz="2000" i="1" dirty="0">
                <a:latin typeface="Book Antiqua" panose="02040602050305030304" pitchFamily="18" charset="0"/>
                <a:cs typeface="Times New Roman" panose="02020603050405020304" pitchFamily="18" charset="0"/>
              </a:rPr>
              <a:t>Violence against Women needs to be addressed; safer public spaces.</a:t>
            </a:r>
          </a:p>
          <a:p>
            <a:pPr algn="just"/>
            <a:endParaRPr lang="en-IN" sz="2000" i="1" dirty="0">
              <a:latin typeface="Book Antiqua" panose="02040602050305030304" pitchFamily="18" charset="0"/>
              <a:cs typeface="Times New Roman" panose="02020603050405020304" pitchFamily="18" charset="0"/>
            </a:endParaRPr>
          </a:p>
          <a:p>
            <a:pPr marL="285750" indent="-285750" algn="just">
              <a:buFont typeface="Wingdings" panose="05000000000000000000" pitchFamily="2" charset="2"/>
              <a:buChar char="ü"/>
            </a:pPr>
            <a:r>
              <a:rPr lang="en-IN" sz="2000" i="1" dirty="0">
                <a:latin typeface="Book Antiqua" panose="02040602050305030304" pitchFamily="18" charset="0"/>
                <a:cs typeface="Times New Roman" panose="02020603050405020304" pitchFamily="18" charset="0"/>
              </a:rPr>
              <a:t>Low child sex ratio needs to be  addressed in collaboration with the Health,  Education  and Local Self-Government Departments and through massive awareness campaigns.</a:t>
            </a:r>
          </a:p>
          <a:p>
            <a:pPr marL="285750" indent="-285750" algn="just">
              <a:buFont typeface="Wingdings" panose="05000000000000000000" pitchFamily="2" charset="2"/>
              <a:buChar char="ü"/>
            </a:pPr>
            <a:endParaRPr lang="en-IN" sz="2000" i="1" dirty="0">
              <a:latin typeface="Book Antiqua" panose="02040602050305030304" pitchFamily="18" charset="0"/>
              <a:cs typeface="Times New Roman" panose="02020603050405020304" pitchFamily="18" charset="0"/>
            </a:endParaRPr>
          </a:p>
          <a:p>
            <a:pPr marL="285750" indent="-285750" algn="just">
              <a:buFont typeface="Wingdings" panose="05000000000000000000" pitchFamily="2" charset="2"/>
              <a:buChar char="ü"/>
            </a:pPr>
            <a:r>
              <a:rPr lang="en-IN" sz="2000" i="1" dirty="0">
                <a:latin typeface="Book Antiqua" panose="02040602050305030304" pitchFamily="18" charset="0"/>
                <a:cs typeface="Times New Roman" panose="02020603050405020304" pitchFamily="18" charset="0"/>
              </a:rPr>
              <a:t>Strengthening of care infrastructure to facilitate increased female work participation rate.</a:t>
            </a:r>
          </a:p>
          <a:p>
            <a:pPr marL="285750" indent="-285750" algn="just">
              <a:buFont typeface="Wingdings" panose="05000000000000000000" pitchFamily="2" charset="2"/>
              <a:buChar char="ü"/>
            </a:pPr>
            <a:r>
              <a:rPr lang="en-IN" sz="2000" i="1" dirty="0">
                <a:latin typeface="Book Antiqua" panose="02040602050305030304" pitchFamily="18" charset="0"/>
                <a:cs typeface="Times New Roman" panose="02020603050405020304" pitchFamily="18" charset="0"/>
              </a:rPr>
              <a:t>Estimation of women’s work.</a:t>
            </a:r>
          </a:p>
          <a:p>
            <a:pPr marL="285750" indent="-285750" algn="just">
              <a:buFont typeface="Wingdings" panose="05000000000000000000" pitchFamily="2" charset="2"/>
              <a:buChar char="ü"/>
            </a:pPr>
            <a:r>
              <a:rPr lang="en-IN" sz="2000" i="1" dirty="0">
                <a:latin typeface="Book Antiqua" panose="02040602050305030304" pitchFamily="18" charset="0"/>
                <a:cs typeface="Times New Roman" panose="02020603050405020304" pitchFamily="18" charset="0"/>
              </a:rPr>
              <a:t>Gender sensitive media and social media for awareness building.</a:t>
            </a:r>
          </a:p>
          <a:p>
            <a:pPr algn="just"/>
            <a:endParaRPr lang="en-IN" sz="2000" i="1" dirty="0">
              <a:latin typeface="Book Antiqua" panose="02040602050305030304" pitchFamily="18" charset="0"/>
              <a:cs typeface="Times New Roman" panose="02020603050405020304" pitchFamily="18" charset="0"/>
            </a:endParaRPr>
          </a:p>
          <a:p>
            <a:pPr algn="just"/>
            <a:endParaRPr lang="en-IN" sz="2000" dirty="0">
              <a:latin typeface="Book Antiqua" panose="02040602050305030304" pitchFamily="18" charset="0"/>
              <a:cs typeface="Times New Roman" panose="02020603050405020304" pitchFamily="18" charset="0"/>
            </a:endParaRPr>
          </a:p>
          <a:p>
            <a:pPr marL="285750" indent="-285750" algn="just">
              <a:buFont typeface="Wingdings" panose="05000000000000000000" pitchFamily="2" charset="2"/>
              <a:buChar char="ü"/>
            </a:pPr>
            <a:endParaRPr lang="en-IN" sz="2000" dirty="0">
              <a:latin typeface="Book Antiqua" panose="0204060205030503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79315118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3C21C1-55C2-4AA4-C5CF-0EDD6CE4B30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99F8A00-0EA5-B6D4-BA70-E639568292CA}"/>
              </a:ext>
            </a:extLst>
          </p:cNvPr>
          <p:cNvSpPr>
            <a:spLocks noGrp="1"/>
          </p:cNvSpPr>
          <p:nvPr>
            <p:ph idx="1"/>
          </p:nvPr>
        </p:nvSpPr>
        <p:spPr>
          <a:xfrm>
            <a:off x="714375" y="901700"/>
            <a:ext cx="10515600" cy="4351338"/>
          </a:xfrm>
        </p:spPr>
        <p:txBody>
          <a:bodyPr vert="horz" lIns="91440" tIns="45720" rIns="91440" bIns="45720" rtlCol="0" anchor="t">
            <a:normAutofit/>
          </a:bodyPr>
          <a:lstStyle/>
          <a:p>
            <a:pPr marL="0" indent="0" algn="ctr">
              <a:buNone/>
            </a:pPr>
            <a:endParaRPr lang="en-US" dirty="0">
              <a:latin typeface="Book Antiqua" panose="02040602050305030304" pitchFamily="18" charset="0"/>
            </a:endParaRPr>
          </a:p>
          <a:p>
            <a:pPr marL="0" indent="0" algn="ctr">
              <a:buNone/>
            </a:pPr>
            <a:endParaRPr lang="en-US" dirty="0">
              <a:latin typeface="Book Antiqua" panose="02040602050305030304" pitchFamily="18" charset="0"/>
            </a:endParaRPr>
          </a:p>
          <a:p>
            <a:pPr marL="0" indent="0" algn="ctr">
              <a:buNone/>
            </a:pPr>
            <a:endParaRPr lang="en-US" dirty="0">
              <a:latin typeface="Book Antiqua" panose="02040602050305030304" pitchFamily="18" charset="0"/>
            </a:endParaRPr>
          </a:p>
          <a:p>
            <a:pPr marL="0" indent="0" algn="ctr">
              <a:buNone/>
            </a:pPr>
            <a:r>
              <a:rPr lang="en-US" sz="4500" dirty="0">
                <a:latin typeface="Book Antiqua" panose="02040602050305030304" pitchFamily="18" charset="0"/>
              </a:rPr>
              <a:t>Thank you!</a:t>
            </a:r>
          </a:p>
          <a:p>
            <a:endParaRPr lang="en-IN" dirty="0">
              <a:latin typeface="Book Antiqua" panose="02040602050305030304" pitchFamily="18" charset="0"/>
            </a:endParaRPr>
          </a:p>
        </p:txBody>
      </p:sp>
    </p:spTree>
    <p:extLst>
      <p:ext uri="{BB962C8B-B14F-4D97-AF65-F5344CB8AC3E}">
        <p14:creationId xmlns:p14="http://schemas.microsoft.com/office/powerpoint/2010/main" val="22688210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A0A0633-5C62-2D12-0ADB-8A09C12ED5CA}"/>
              </a:ext>
            </a:extLst>
          </p:cNvPr>
          <p:cNvSpPr txBox="1"/>
          <p:nvPr/>
        </p:nvSpPr>
        <p:spPr>
          <a:xfrm>
            <a:off x="838200" y="184805"/>
            <a:ext cx="10515600" cy="1505884"/>
          </a:xfrm>
          <a:prstGeom prst="rect">
            <a:avLst/>
          </a:prstGeom>
        </p:spPr>
        <p:txBody>
          <a:bodyPr vert="horz" lIns="121920" tIns="60960" rIns="121920" bIns="60960" rtlCol="0" anchor="ctr">
            <a:normAutofit/>
          </a:bodyPr>
          <a:lstStyle/>
          <a:p>
            <a:pPr>
              <a:lnSpc>
                <a:spcPct val="90000"/>
              </a:lnSpc>
              <a:spcBef>
                <a:spcPct val="0"/>
              </a:spcBef>
              <a:spcAft>
                <a:spcPts val="800"/>
              </a:spcAft>
            </a:pPr>
            <a:r>
              <a:rPr lang="en-US" sz="3200" b="1" dirty="0">
                <a:highlight>
                  <a:srgbClr val="FFFFFF"/>
                </a:highlight>
                <a:latin typeface="Book Antiqua" panose="02040602050305030304" pitchFamily="18" charset="0"/>
                <a:ea typeface="+mj-ea"/>
                <a:cs typeface="+mj-cs"/>
                <a:sym typeface="Times New Roman"/>
              </a:rPr>
              <a:t>KEY HEALTH INDICATORS</a:t>
            </a:r>
          </a:p>
          <a:p>
            <a:pPr>
              <a:lnSpc>
                <a:spcPct val="90000"/>
              </a:lnSpc>
              <a:spcBef>
                <a:spcPct val="0"/>
              </a:spcBef>
              <a:spcAft>
                <a:spcPts val="800"/>
              </a:spcAft>
            </a:pPr>
            <a:endParaRPr lang="en-US" sz="5200" dirty="0">
              <a:latin typeface="+mj-lt"/>
              <a:ea typeface="+mj-ea"/>
              <a:cs typeface="+mj-cs"/>
            </a:endParaRPr>
          </a:p>
        </p:txBody>
      </p:sp>
      <p:sp>
        <p:nvSpPr>
          <p:cNvPr id="2" name="Slide Number Placeholder 1">
            <a:extLst>
              <a:ext uri="{FF2B5EF4-FFF2-40B4-BE49-F238E27FC236}">
                <a16:creationId xmlns:a16="http://schemas.microsoft.com/office/drawing/2014/main" id="{D9DB8A21-2EF1-26E1-4D50-E8F28D656343}"/>
              </a:ext>
            </a:extLst>
          </p:cNvPr>
          <p:cNvSpPr>
            <a:spLocks noGrp="1"/>
          </p:cNvSpPr>
          <p:nvPr>
            <p:ph type="sldNum" sz="quarter" idx="12"/>
          </p:nvPr>
        </p:nvSpPr>
        <p:spPr>
          <a:xfrm>
            <a:off x="8610600" y="6356350"/>
            <a:ext cx="2743200" cy="365125"/>
          </a:xfrm>
        </p:spPr>
        <p:txBody>
          <a:bodyPr vert="horz" lIns="121920" tIns="60960" rIns="121920" bIns="60960" rtlCol="0" anchor="ctr">
            <a:normAutofit/>
          </a:bodyPr>
          <a:lstStyle/>
          <a:p>
            <a:pPr>
              <a:lnSpc>
                <a:spcPct val="90000"/>
              </a:lnSpc>
              <a:spcAft>
                <a:spcPts val="800"/>
              </a:spcAft>
            </a:pPr>
            <a:fld id="{00000000-1234-1234-1234-123412341234}" type="slidenum">
              <a:rPr lang="en-US" sz="1600"/>
              <a:pPr>
                <a:lnSpc>
                  <a:spcPct val="90000"/>
                </a:lnSpc>
                <a:spcAft>
                  <a:spcPts val="800"/>
                </a:spcAft>
              </a:pPr>
              <a:t>3</a:t>
            </a:fld>
            <a:endParaRPr lang="en-US" sz="1600"/>
          </a:p>
        </p:txBody>
      </p:sp>
      <p:graphicFrame>
        <p:nvGraphicFramePr>
          <p:cNvPr id="3" name="Table 2">
            <a:extLst>
              <a:ext uri="{FF2B5EF4-FFF2-40B4-BE49-F238E27FC236}">
                <a16:creationId xmlns:a16="http://schemas.microsoft.com/office/drawing/2014/main" id="{BA412394-F206-5138-5A5D-08E4BB16ABBC}"/>
              </a:ext>
            </a:extLst>
          </p:cNvPr>
          <p:cNvGraphicFramePr>
            <a:graphicFrameLocks noGrp="1"/>
          </p:cNvGraphicFramePr>
          <p:nvPr>
            <p:extLst>
              <p:ext uri="{D42A27DB-BD31-4B8C-83A1-F6EECF244321}">
                <p14:modId xmlns:p14="http://schemas.microsoft.com/office/powerpoint/2010/main" val="1869584905"/>
              </p:ext>
            </p:extLst>
          </p:nvPr>
        </p:nvGraphicFramePr>
        <p:xfrm>
          <a:off x="1315008" y="1845426"/>
          <a:ext cx="9558933" cy="3784273"/>
        </p:xfrm>
        <a:graphic>
          <a:graphicData uri="http://schemas.openxmlformats.org/drawingml/2006/table">
            <a:tbl>
              <a:tblPr firstRow="1" bandRow="1">
                <a:tableStyleId>{5C22544A-7EE6-4342-B048-85BDC9FD1C3A}</a:tableStyleId>
              </a:tblPr>
              <a:tblGrid>
                <a:gridCol w="4648913">
                  <a:extLst>
                    <a:ext uri="{9D8B030D-6E8A-4147-A177-3AD203B41FA5}">
                      <a16:colId xmlns:a16="http://schemas.microsoft.com/office/drawing/2014/main" val="4198697638"/>
                    </a:ext>
                  </a:extLst>
                </a:gridCol>
                <a:gridCol w="2026449">
                  <a:extLst>
                    <a:ext uri="{9D8B030D-6E8A-4147-A177-3AD203B41FA5}">
                      <a16:colId xmlns:a16="http://schemas.microsoft.com/office/drawing/2014/main" val="582182554"/>
                    </a:ext>
                  </a:extLst>
                </a:gridCol>
                <a:gridCol w="2883571">
                  <a:extLst>
                    <a:ext uri="{9D8B030D-6E8A-4147-A177-3AD203B41FA5}">
                      <a16:colId xmlns:a16="http://schemas.microsoft.com/office/drawing/2014/main" val="231043094"/>
                    </a:ext>
                  </a:extLst>
                </a:gridCol>
              </a:tblGrid>
              <a:tr h="666032">
                <a:tc>
                  <a:txBody>
                    <a:bodyPr/>
                    <a:lstStyle/>
                    <a:p>
                      <a:pPr algn="l"/>
                      <a:endParaRPr lang="en-IN" sz="2000" kern="100" dirty="0">
                        <a:effectLst/>
                        <a:latin typeface="Book Antiqua" panose="02040602050305030304" pitchFamily="18" charset="0"/>
                        <a:cs typeface="Times New Roman" panose="02020603050405020304" pitchFamily="18" charset="0"/>
                      </a:endParaRPr>
                    </a:p>
                  </a:txBody>
                  <a:tcPr marL="151371" marR="151371" marT="75685" marB="75685"/>
                </a:tc>
                <a:tc>
                  <a:txBody>
                    <a:bodyPr/>
                    <a:lstStyle/>
                    <a:p>
                      <a:pPr algn="l"/>
                      <a:r>
                        <a:rPr lang="en-IN" sz="2000" b="1" kern="100">
                          <a:effectLst/>
                          <a:latin typeface="Book Antiqua" panose="02040602050305030304" pitchFamily="18" charset="0"/>
                        </a:rPr>
                        <a:t>Kerala</a:t>
                      </a:r>
                      <a:endParaRPr lang="en-IN" sz="2000" kern="100">
                        <a:effectLst/>
                        <a:latin typeface="Book Antiqua" panose="02040602050305030304" pitchFamily="18" charset="0"/>
                        <a:ea typeface="Calibri" panose="020F0502020204030204" pitchFamily="34" charset="0"/>
                        <a:cs typeface="Times New Roman" panose="02020603050405020304" pitchFamily="18" charset="0"/>
                      </a:endParaRPr>
                    </a:p>
                  </a:txBody>
                  <a:tcPr marL="151371" marR="151371" marT="75685" marB="75685"/>
                </a:tc>
                <a:tc>
                  <a:txBody>
                    <a:bodyPr/>
                    <a:lstStyle/>
                    <a:p>
                      <a:pPr algn="l"/>
                      <a:r>
                        <a:rPr lang="en-IN" sz="2000" b="1" kern="100">
                          <a:effectLst/>
                          <a:latin typeface="Book Antiqua" panose="02040602050305030304" pitchFamily="18" charset="0"/>
                        </a:rPr>
                        <a:t>India</a:t>
                      </a:r>
                      <a:endParaRPr lang="en-IN" sz="2000" kern="100">
                        <a:effectLst/>
                        <a:latin typeface="Book Antiqua" panose="02040602050305030304" pitchFamily="18" charset="0"/>
                        <a:ea typeface="Calibri" panose="020F0502020204030204" pitchFamily="34" charset="0"/>
                        <a:cs typeface="Times New Roman" panose="02020603050405020304" pitchFamily="18" charset="0"/>
                      </a:endParaRPr>
                    </a:p>
                  </a:txBody>
                  <a:tcPr marL="151371" marR="151371" marT="75685" marB="75685"/>
                </a:tc>
                <a:extLst>
                  <a:ext uri="{0D108BD9-81ED-4DB2-BD59-A6C34878D82A}">
                    <a16:rowId xmlns:a16="http://schemas.microsoft.com/office/drawing/2014/main" val="3948586208"/>
                  </a:ext>
                </a:extLst>
              </a:tr>
              <a:tr h="1120145">
                <a:tc>
                  <a:txBody>
                    <a:bodyPr/>
                    <a:lstStyle/>
                    <a:p>
                      <a:pPr algn="l"/>
                      <a:r>
                        <a:rPr lang="en-US" sz="2000" kern="100" dirty="0">
                          <a:solidFill>
                            <a:srgbClr val="000000"/>
                          </a:solidFill>
                          <a:effectLst/>
                          <a:latin typeface="Book Antiqua" panose="02040602050305030304" pitchFamily="18" charset="0"/>
                        </a:rPr>
                        <a:t>Life expectancy at birth for women</a:t>
                      </a:r>
                      <a:endParaRPr lang="en-IN" sz="20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151371" marR="151371" marT="75685" marB="75685"/>
                </a:tc>
                <a:tc>
                  <a:txBody>
                    <a:bodyPr/>
                    <a:lstStyle/>
                    <a:p>
                      <a:pPr algn="l"/>
                      <a:r>
                        <a:rPr lang="en-IN" sz="2000" kern="100">
                          <a:solidFill>
                            <a:srgbClr val="000000"/>
                          </a:solidFill>
                          <a:effectLst/>
                          <a:latin typeface="Book Antiqua" panose="02040602050305030304" pitchFamily="18" charset="0"/>
                        </a:rPr>
                        <a:t>78 years</a:t>
                      </a:r>
                      <a:endParaRPr lang="en-IN" sz="2000" kern="100">
                        <a:effectLst/>
                        <a:latin typeface="Book Antiqua" panose="02040602050305030304" pitchFamily="18" charset="0"/>
                        <a:ea typeface="Calibri" panose="020F0502020204030204" pitchFamily="34" charset="0"/>
                        <a:cs typeface="Times New Roman" panose="02020603050405020304" pitchFamily="18" charset="0"/>
                      </a:endParaRPr>
                    </a:p>
                  </a:txBody>
                  <a:tcPr marL="151371" marR="151371" marT="75685" marB="75685"/>
                </a:tc>
                <a:tc>
                  <a:txBody>
                    <a:bodyPr/>
                    <a:lstStyle/>
                    <a:p>
                      <a:pPr algn="l"/>
                      <a:r>
                        <a:rPr lang="en-IN" sz="2000" kern="100" dirty="0">
                          <a:solidFill>
                            <a:srgbClr val="000000"/>
                          </a:solidFill>
                          <a:effectLst/>
                          <a:latin typeface="Book Antiqua" panose="02040602050305030304" pitchFamily="18" charset="0"/>
                        </a:rPr>
                        <a:t>71.4 years</a:t>
                      </a:r>
                      <a:endParaRPr lang="en-IN" sz="2000" kern="100" dirty="0">
                        <a:effectLst/>
                        <a:latin typeface="Book Antiqua" panose="02040602050305030304" pitchFamily="18" charset="0"/>
                      </a:endParaRPr>
                    </a:p>
                    <a:p>
                      <a:pPr algn="l"/>
                      <a:r>
                        <a:rPr lang="en-IN" sz="2000" kern="100" dirty="0">
                          <a:effectLst/>
                          <a:latin typeface="Book Antiqua" panose="02040602050305030304" pitchFamily="18" charset="0"/>
                        </a:rPr>
                        <a:t> </a:t>
                      </a:r>
                      <a:endParaRPr lang="en-IN" sz="20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151371" marR="151371" marT="75685" marB="75685"/>
                </a:tc>
                <a:extLst>
                  <a:ext uri="{0D108BD9-81ED-4DB2-BD59-A6C34878D82A}">
                    <a16:rowId xmlns:a16="http://schemas.microsoft.com/office/drawing/2014/main" val="1644081166"/>
                  </a:ext>
                </a:extLst>
              </a:tr>
              <a:tr h="666032">
                <a:tc>
                  <a:txBody>
                    <a:bodyPr/>
                    <a:lstStyle/>
                    <a:p>
                      <a:pPr algn="l"/>
                      <a:r>
                        <a:rPr lang="en-US" sz="2000" kern="100" dirty="0">
                          <a:solidFill>
                            <a:srgbClr val="000000"/>
                          </a:solidFill>
                          <a:effectLst/>
                          <a:latin typeface="Book Antiqua" panose="02040602050305030304" pitchFamily="18" charset="0"/>
                        </a:rPr>
                        <a:t>Infant Mortality Rate</a:t>
                      </a:r>
                      <a:endParaRPr lang="en-IN" sz="20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151371" marR="151371" marT="75685" marB="75685"/>
                </a:tc>
                <a:tc>
                  <a:txBody>
                    <a:bodyPr/>
                    <a:lstStyle/>
                    <a:p>
                      <a:pPr algn="l"/>
                      <a:r>
                        <a:rPr lang="en-IN" sz="2000" kern="100" dirty="0">
                          <a:solidFill>
                            <a:srgbClr val="000000"/>
                          </a:solidFill>
                          <a:effectLst/>
                          <a:latin typeface="Book Antiqua" panose="02040602050305030304" pitchFamily="18" charset="0"/>
                        </a:rPr>
                        <a:t>6</a:t>
                      </a:r>
                      <a:endParaRPr lang="en-IN" sz="20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151371" marR="151371" marT="75685" marB="75685"/>
                </a:tc>
                <a:tc>
                  <a:txBody>
                    <a:bodyPr/>
                    <a:lstStyle/>
                    <a:p>
                      <a:pPr algn="l"/>
                      <a:r>
                        <a:rPr lang="en-IN" sz="2000" kern="100">
                          <a:solidFill>
                            <a:srgbClr val="000000"/>
                          </a:solidFill>
                          <a:effectLst/>
                          <a:latin typeface="Book Antiqua" panose="02040602050305030304" pitchFamily="18" charset="0"/>
                        </a:rPr>
                        <a:t>28</a:t>
                      </a:r>
                      <a:endParaRPr lang="en-IN" sz="2000" kern="100">
                        <a:effectLst/>
                        <a:latin typeface="Book Antiqua" panose="02040602050305030304" pitchFamily="18" charset="0"/>
                        <a:ea typeface="Calibri" panose="020F0502020204030204" pitchFamily="34" charset="0"/>
                        <a:cs typeface="Times New Roman" panose="02020603050405020304" pitchFamily="18" charset="0"/>
                      </a:endParaRPr>
                    </a:p>
                  </a:txBody>
                  <a:tcPr marL="151371" marR="151371" marT="75685" marB="75685"/>
                </a:tc>
                <a:extLst>
                  <a:ext uri="{0D108BD9-81ED-4DB2-BD59-A6C34878D82A}">
                    <a16:rowId xmlns:a16="http://schemas.microsoft.com/office/drawing/2014/main" val="461984063"/>
                  </a:ext>
                </a:extLst>
              </a:tr>
              <a:tr h="666032">
                <a:tc>
                  <a:txBody>
                    <a:bodyPr/>
                    <a:lstStyle/>
                    <a:p>
                      <a:pPr algn="l"/>
                      <a:r>
                        <a:rPr lang="en-US" sz="2000" kern="100" dirty="0">
                          <a:effectLst/>
                          <a:latin typeface="Book Antiqua" panose="02040602050305030304" pitchFamily="18" charset="0"/>
                        </a:rPr>
                        <a:t>Maternal Mortality Ratio </a:t>
                      </a:r>
                      <a:endParaRPr lang="en-IN" sz="20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151371" marR="151371" marT="75685" marB="75685"/>
                </a:tc>
                <a:tc>
                  <a:txBody>
                    <a:bodyPr/>
                    <a:lstStyle/>
                    <a:p>
                      <a:pPr algn="l"/>
                      <a:r>
                        <a:rPr lang="en-US" sz="2000" kern="100" dirty="0">
                          <a:effectLst/>
                          <a:latin typeface="Book Antiqua" panose="02040602050305030304" pitchFamily="18" charset="0"/>
                        </a:rPr>
                        <a:t>19</a:t>
                      </a:r>
                      <a:endParaRPr lang="en-IN" sz="20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151371" marR="151371" marT="75685" marB="75685"/>
                </a:tc>
                <a:tc>
                  <a:txBody>
                    <a:bodyPr/>
                    <a:lstStyle/>
                    <a:p>
                      <a:pPr algn="l"/>
                      <a:r>
                        <a:rPr lang="en-IN" sz="2000" kern="100" dirty="0">
                          <a:effectLst/>
                          <a:latin typeface="Book Antiqua" panose="02040602050305030304" pitchFamily="18" charset="0"/>
                        </a:rPr>
                        <a:t>97</a:t>
                      </a:r>
                      <a:endParaRPr lang="en-IN" sz="20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151371" marR="151371" marT="75685" marB="75685"/>
                </a:tc>
                <a:extLst>
                  <a:ext uri="{0D108BD9-81ED-4DB2-BD59-A6C34878D82A}">
                    <a16:rowId xmlns:a16="http://schemas.microsoft.com/office/drawing/2014/main" val="3196917578"/>
                  </a:ext>
                </a:extLst>
              </a:tr>
              <a:tr h="666032">
                <a:tc>
                  <a:txBody>
                    <a:bodyPr/>
                    <a:lstStyle/>
                    <a:p>
                      <a:pPr algn="l"/>
                      <a:r>
                        <a:rPr lang="en-US" sz="2000" kern="100" dirty="0">
                          <a:effectLst/>
                          <a:latin typeface="Book Antiqua" panose="02040602050305030304" pitchFamily="18" charset="0"/>
                        </a:rPr>
                        <a:t>Total Fertility Rate</a:t>
                      </a:r>
                      <a:endParaRPr lang="en-IN" sz="20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151371" marR="151371" marT="75685" marB="75685"/>
                </a:tc>
                <a:tc>
                  <a:txBody>
                    <a:bodyPr/>
                    <a:lstStyle/>
                    <a:p>
                      <a:pPr algn="l"/>
                      <a:r>
                        <a:rPr lang="en-IN" sz="2000" kern="100" dirty="0">
                          <a:effectLst/>
                          <a:latin typeface="Book Antiqua" panose="02040602050305030304" pitchFamily="18" charset="0"/>
                        </a:rPr>
                        <a:t>1.5</a:t>
                      </a:r>
                      <a:endParaRPr lang="en-IN" sz="20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151371" marR="151371" marT="75685" marB="75685"/>
                </a:tc>
                <a:tc>
                  <a:txBody>
                    <a:bodyPr/>
                    <a:lstStyle/>
                    <a:p>
                      <a:pPr algn="l"/>
                      <a:r>
                        <a:rPr lang="en-IN" sz="2000" kern="100" dirty="0">
                          <a:effectLst/>
                          <a:latin typeface="Book Antiqua" panose="02040602050305030304" pitchFamily="18" charset="0"/>
                        </a:rPr>
                        <a:t>2</a:t>
                      </a:r>
                      <a:endParaRPr lang="en-IN" sz="20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151371" marR="151371" marT="75685" marB="75685"/>
                </a:tc>
                <a:extLst>
                  <a:ext uri="{0D108BD9-81ED-4DB2-BD59-A6C34878D82A}">
                    <a16:rowId xmlns:a16="http://schemas.microsoft.com/office/drawing/2014/main" val="3737738078"/>
                  </a:ext>
                </a:extLst>
              </a:tr>
            </a:tbl>
          </a:graphicData>
        </a:graphic>
      </p:graphicFrame>
    </p:spTree>
    <p:extLst>
      <p:ext uri="{BB962C8B-B14F-4D97-AF65-F5344CB8AC3E}">
        <p14:creationId xmlns:p14="http://schemas.microsoft.com/office/powerpoint/2010/main" val="39889813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3588D25-443F-5EE5-37B4-58E986502793}"/>
              </a:ext>
            </a:extLst>
          </p:cNvPr>
          <p:cNvSpPr>
            <a:spLocks noGrp="1"/>
          </p:cNvSpPr>
          <p:nvPr>
            <p:ph type="sldNum" sz="quarter" idx="12"/>
          </p:nvPr>
        </p:nvSpPr>
        <p:spPr/>
        <p:txBody>
          <a:bodyPr/>
          <a:lstStyle/>
          <a:p>
            <a:pPr algn="ctr"/>
            <a:fld id="{00000000-1234-1234-1234-123412341234}" type="slidenum">
              <a:rPr lang="en" smtClean="0"/>
              <a:pPr algn="ctr"/>
              <a:t>4</a:t>
            </a:fld>
            <a:endParaRPr lang="en"/>
          </a:p>
        </p:txBody>
      </p:sp>
      <p:sp>
        <p:nvSpPr>
          <p:cNvPr id="8" name="TextBox 7">
            <a:extLst>
              <a:ext uri="{FF2B5EF4-FFF2-40B4-BE49-F238E27FC236}">
                <a16:creationId xmlns:a16="http://schemas.microsoft.com/office/drawing/2014/main" id="{24F449E5-B9AF-0341-402C-6B3A3479878D}"/>
              </a:ext>
            </a:extLst>
          </p:cNvPr>
          <p:cNvSpPr txBox="1"/>
          <p:nvPr/>
        </p:nvSpPr>
        <p:spPr>
          <a:xfrm>
            <a:off x="996359" y="1843950"/>
            <a:ext cx="10199281" cy="3170099"/>
          </a:xfrm>
          <a:prstGeom prst="rect">
            <a:avLst/>
          </a:prstGeom>
          <a:noFill/>
        </p:spPr>
        <p:txBody>
          <a:bodyPr wrap="square">
            <a:spAutoFit/>
          </a:bodyPr>
          <a:lstStyle/>
          <a:p>
            <a:pPr marL="457200" indent="-457200">
              <a:buFont typeface="Arial" panose="020B0604020202020204" pitchFamily="34" charset="0"/>
              <a:buChar char="•"/>
            </a:pPr>
            <a:r>
              <a:rPr lang="en-US" sz="2000" i="1" dirty="0">
                <a:latin typeface="Book Antiqua" panose="02040602050305030304" pitchFamily="18" charset="0"/>
                <a:cs typeface="Times New Roman" panose="02020603050405020304" pitchFamily="18" charset="0"/>
              </a:rPr>
              <a:t>Female literacy in Kerala- 92 %</a:t>
            </a:r>
          </a:p>
          <a:p>
            <a:endParaRPr lang="en-US" sz="2000" i="1" dirty="0">
              <a:latin typeface="Book Antiqua" panose="02040602050305030304" pitchFamily="18" charset="0"/>
              <a:cs typeface="Times New Roman" panose="02020603050405020304" pitchFamily="18" charset="0"/>
            </a:endParaRPr>
          </a:p>
          <a:p>
            <a:pPr marL="457200" indent="-457200">
              <a:buFont typeface="Arial" panose="020B0604020202020204" pitchFamily="34" charset="0"/>
              <a:buChar char="•"/>
            </a:pPr>
            <a:r>
              <a:rPr lang="en-US" sz="2000" i="1" dirty="0">
                <a:latin typeface="Book Antiqua" panose="02040602050305030304" pitchFamily="18" charset="0"/>
                <a:cs typeface="Times New Roman" panose="02020603050405020304" pitchFamily="18" charset="0"/>
              </a:rPr>
              <a:t>Literacy of women in the 15-49 year age-group: 98.3% (NFHS-V); 99.6% (SRS-2020)</a:t>
            </a:r>
          </a:p>
          <a:p>
            <a:endParaRPr lang="en-US" sz="2000" i="1" dirty="0">
              <a:latin typeface="Book Antiqua" panose="02040602050305030304" pitchFamily="18" charset="0"/>
              <a:cs typeface="Times New Roman" panose="02020603050405020304" pitchFamily="18" charset="0"/>
            </a:endParaRPr>
          </a:p>
          <a:p>
            <a:endParaRPr lang="en-US" sz="2000" i="1" dirty="0">
              <a:latin typeface="Book Antiqua" panose="02040602050305030304" pitchFamily="18" charset="0"/>
              <a:cs typeface="Times New Roman" panose="02020603050405020304" pitchFamily="18" charset="0"/>
            </a:endParaRPr>
          </a:p>
          <a:p>
            <a:pPr marL="457200" indent="-457200">
              <a:buFont typeface="Arial" panose="020B0604020202020204" pitchFamily="34" charset="0"/>
              <a:buChar char="•"/>
            </a:pPr>
            <a:r>
              <a:rPr lang="en-US" sz="2000" i="1" dirty="0">
                <a:latin typeface="Book Antiqua" panose="02040602050305030304" pitchFamily="18" charset="0"/>
                <a:cs typeface="Times New Roman" panose="02020603050405020304" pitchFamily="18" charset="0"/>
              </a:rPr>
              <a:t>Representation of girls in higher education</a:t>
            </a:r>
          </a:p>
          <a:p>
            <a:endParaRPr lang="en-US" sz="2000" i="1" dirty="0">
              <a:latin typeface="Book Antiqua" panose="02040602050305030304" pitchFamily="18" charset="0"/>
              <a:cs typeface="Times New Roman" panose="02020603050405020304" pitchFamily="18" charset="0"/>
            </a:endParaRPr>
          </a:p>
          <a:p>
            <a:r>
              <a:rPr lang="en-US" sz="2000" i="1" dirty="0">
                <a:latin typeface="Book Antiqua" panose="02040602050305030304" pitchFamily="18" charset="0"/>
                <a:cs typeface="Times New Roman" panose="02020603050405020304" pitchFamily="18" charset="0"/>
              </a:rPr>
              <a:t>                   Arts and Science- 64 %  are girls</a:t>
            </a:r>
          </a:p>
          <a:p>
            <a:endParaRPr lang="en-US" sz="2000" i="1" dirty="0">
              <a:latin typeface="Book Antiqua" panose="02040602050305030304" pitchFamily="18" charset="0"/>
              <a:cs typeface="Times New Roman" panose="02020603050405020304" pitchFamily="18" charset="0"/>
            </a:endParaRPr>
          </a:p>
          <a:p>
            <a:r>
              <a:rPr lang="en-US" sz="2000" i="1" dirty="0">
                <a:latin typeface="Book Antiqua" panose="02040602050305030304" pitchFamily="18" charset="0"/>
                <a:cs typeface="Times New Roman" panose="02020603050405020304" pitchFamily="18" charset="0"/>
              </a:rPr>
              <a:t>                   Medical and allied subjects – 81 % are girls</a:t>
            </a:r>
          </a:p>
        </p:txBody>
      </p:sp>
      <p:sp>
        <p:nvSpPr>
          <p:cNvPr id="10" name="TextBox 9">
            <a:extLst>
              <a:ext uri="{FF2B5EF4-FFF2-40B4-BE49-F238E27FC236}">
                <a16:creationId xmlns:a16="http://schemas.microsoft.com/office/drawing/2014/main" id="{B5F5A861-D2B4-38CA-6AC6-3CC0559D9735}"/>
              </a:ext>
            </a:extLst>
          </p:cNvPr>
          <p:cNvSpPr txBox="1"/>
          <p:nvPr/>
        </p:nvSpPr>
        <p:spPr>
          <a:xfrm>
            <a:off x="1007435" y="-452004"/>
            <a:ext cx="8057872" cy="1569660"/>
          </a:xfrm>
          <a:prstGeom prst="rect">
            <a:avLst/>
          </a:prstGeom>
          <a:noFill/>
        </p:spPr>
        <p:txBody>
          <a:bodyPr wrap="square">
            <a:spAutoFit/>
          </a:bodyPr>
          <a:lstStyle/>
          <a:p>
            <a:endParaRPr lang="en-US" sz="3200" dirty="0">
              <a:solidFill>
                <a:srgbClr val="C00000"/>
              </a:solidFill>
              <a:latin typeface="Times New Roman" panose="02020603050405020304" pitchFamily="18" charset="0"/>
              <a:cs typeface="Times New Roman" panose="02020603050405020304" pitchFamily="18" charset="0"/>
            </a:endParaRPr>
          </a:p>
          <a:p>
            <a:endParaRPr lang="en-US" sz="3200" dirty="0">
              <a:solidFill>
                <a:srgbClr val="C00000"/>
              </a:solidFill>
              <a:latin typeface="Times New Roman" panose="02020603050405020304" pitchFamily="18" charset="0"/>
              <a:cs typeface="Times New Roman" panose="02020603050405020304" pitchFamily="18" charset="0"/>
            </a:endParaRPr>
          </a:p>
          <a:p>
            <a:r>
              <a:rPr lang="en-US" sz="3200" b="1" dirty="0">
                <a:latin typeface="Book Antiqua" panose="02040602050305030304" pitchFamily="18" charset="0"/>
                <a:cs typeface="Times New Roman" panose="02020603050405020304" pitchFamily="18" charset="0"/>
              </a:rPr>
              <a:t>EDUCATION AMONG WOMEN</a:t>
            </a:r>
          </a:p>
        </p:txBody>
      </p:sp>
    </p:spTree>
    <p:extLst>
      <p:ext uri="{BB962C8B-B14F-4D97-AF65-F5344CB8AC3E}">
        <p14:creationId xmlns:p14="http://schemas.microsoft.com/office/powerpoint/2010/main" val="8323345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396DEF1-0985-5F01-5F8D-A78061A5E7E6}"/>
              </a:ext>
            </a:extLst>
          </p:cNvPr>
          <p:cNvSpPr txBox="1"/>
          <p:nvPr/>
        </p:nvSpPr>
        <p:spPr>
          <a:xfrm>
            <a:off x="838200" y="556995"/>
            <a:ext cx="10515600" cy="1133693"/>
          </a:xfrm>
          <a:prstGeom prst="rect">
            <a:avLst/>
          </a:prstGeom>
        </p:spPr>
        <p:txBody>
          <a:bodyPr vert="horz" lIns="121920" tIns="60960" rIns="121920" bIns="60960" rtlCol="0" anchor="ctr">
            <a:normAutofit/>
          </a:bodyPr>
          <a:lstStyle/>
          <a:p>
            <a:pPr>
              <a:lnSpc>
                <a:spcPct val="90000"/>
              </a:lnSpc>
              <a:spcBef>
                <a:spcPct val="0"/>
              </a:spcBef>
              <a:spcAft>
                <a:spcPts val="800"/>
              </a:spcAft>
            </a:pPr>
            <a:r>
              <a:rPr lang="en-US" sz="3200" b="1" dirty="0">
                <a:latin typeface="Book Antiqua" panose="02040602050305030304" pitchFamily="18" charset="0"/>
                <a:ea typeface="+mj-ea"/>
                <a:cs typeface="+mj-cs"/>
              </a:rPr>
              <a:t>POLITICAL EMPOWERMENT</a:t>
            </a:r>
          </a:p>
        </p:txBody>
      </p:sp>
      <p:sp>
        <p:nvSpPr>
          <p:cNvPr id="2" name="Slide Number Placeholder 1">
            <a:extLst>
              <a:ext uri="{FF2B5EF4-FFF2-40B4-BE49-F238E27FC236}">
                <a16:creationId xmlns:a16="http://schemas.microsoft.com/office/drawing/2014/main" id="{830CD218-BFCC-5996-9EE1-3A6F9D8BF689}"/>
              </a:ext>
            </a:extLst>
          </p:cNvPr>
          <p:cNvSpPr>
            <a:spLocks noGrp="1"/>
          </p:cNvSpPr>
          <p:nvPr>
            <p:ph type="sldNum" sz="quarter" idx="12"/>
          </p:nvPr>
        </p:nvSpPr>
        <p:spPr>
          <a:xfrm>
            <a:off x="8610600" y="6356350"/>
            <a:ext cx="2743200" cy="365125"/>
          </a:xfrm>
        </p:spPr>
        <p:txBody>
          <a:bodyPr vert="horz" lIns="121920" tIns="60960" rIns="121920" bIns="60960" rtlCol="0" anchor="ctr">
            <a:normAutofit/>
          </a:bodyPr>
          <a:lstStyle/>
          <a:p>
            <a:pPr>
              <a:lnSpc>
                <a:spcPct val="90000"/>
              </a:lnSpc>
              <a:spcAft>
                <a:spcPts val="800"/>
              </a:spcAft>
            </a:pPr>
            <a:fld id="{00000000-1234-1234-1234-123412341234}" type="slidenum">
              <a:rPr lang="en-US" sz="1600"/>
              <a:pPr>
                <a:lnSpc>
                  <a:spcPct val="90000"/>
                </a:lnSpc>
                <a:spcAft>
                  <a:spcPts val="800"/>
                </a:spcAft>
              </a:pPr>
              <a:t>5</a:t>
            </a:fld>
            <a:endParaRPr lang="en-US" sz="1600"/>
          </a:p>
        </p:txBody>
      </p:sp>
      <p:graphicFrame>
        <p:nvGraphicFramePr>
          <p:cNvPr id="5" name="Diagram 4">
            <a:extLst>
              <a:ext uri="{FF2B5EF4-FFF2-40B4-BE49-F238E27FC236}">
                <a16:creationId xmlns:a16="http://schemas.microsoft.com/office/drawing/2014/main" id="{61AB6AFB-D27D-931A-6D07-A9E765D2D24D}"/>
              </a:ext>
            </a:extLst>
          </p:cNvPr>
          <p:cNvGraphicFramePr/>
          <p:nvPr>
            <p:extLst>
              <p:ext uri="{D42A27DB-BD31-4B8C-83A1-F6EECF244321}">
                <p14:modId xmlns:p14="http://schemas.microsoft.com/office/powerpoint/2010/main" val="219843100"/>
              </p:ext>
            </p:extLst>
          </p:nvPr>
        </p:nvGraphicFramePr>
        <p:xfrm>
          <a:off x="838200" y="1825624"/>
          <a:ext cx="10515600" cy="435133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294358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EEF0498-95CA-29D6-D14C-17445FB922A8}"/>
              </a:ext>
            </a:extLst>
          </p:cNvPr>
          <p:cNvSpPr>
            <a:spLocks noGrp="1"/>
          </p:cNvSpPr>
          <p:nvPr>
            <p:ph type="sldNum" sz="quarter" idx="12"/>
          </p:nvPr>
        </p:nvSpPr>
        <p:spPr/>
        <p:txBody>
          <a:bodyPr/>
          <a:lstStyle/>
          <a:p>
            <a:pPr algn="ctr"/>
            <a:fld id="{00000000-1234-1234-1234-123412341234}" type="slidenum">
              <a:rPr lang="en" smtClean="0"/>
              <a:pPr algn="ctr"/>
              <a:t>6</a:t>
            </a:fld>
            <a:endParaRPr lang="en"/>
          </a:p>
        </p:txBody>
      </p:sp>
      <p:sp>
        <p:nvSpPr>
          <p:cNvPr id="3" name="TextBox 2">
            <a:extLst>
              <a:ext uri="{FF2B5EF4-FFF2-40B4-BE49-F238E27FC236}">
                <a16:creationId xmlns:a16="http://schemas.microsoft.com/office/drawing/2014/main" id="{44679246-EE4D-7A83-F63E-37EAAF5A4650}"/>
              </a:ext>
            </a:extLst>
          </p:cNvPr>
          <p:cNvSpPr txBox="1"/>
          <p:nvPr/>
        </p:nvSpPr>
        <p:spPr>
          <a:xfrm>
            <a:off x="1200622" y="452670"/>
            <a:ext cx="10417157" cy="1897892"/>
          </a:xfrm>
          <a:prstGeom prst="rect">
            <a:avLst/>
          </a:prstGeom>
          <a:noFill/>
        </p:spPr>
        <p:txBody>
          <a:bodyPr wrap="square">
            <a:spAutoFit/>
          </a:bodyPr>
          <a:lstStyle/>
          <a:p>
            <a:pPr algn="just">
              <a:lnSpc>
                <a:spcPct val="150000"/>
              </a:lnSpc>
            </a:pPr>
            <a:r>
              <a:rPr lang="en-US" sz="3200" b="1" dirty="0" err="1">
                <a:latin typeface="Book Antiqua" panose="02040602050305030304" pitchFamily="18" charset="0"/>
                <a:cs typeface="Times New Roman" panose="02020603050405020304" pitchFamily="18" charset="0"/>
              </a:rPr>
              <a:t>Kudumbashree</a:t>
            </a:r>
            <a:r>
              <a:rPr lang="en-US" sz="3200" b="1" dirty="0">
                <a:latin typeface="Book Antiqua" panose="02040602050305030304" pitchFamily="18" charset="0"/>
                <a:cs typeface="Times New Roman" panose="02020603050405020304" pitchFamily="18" charset="0"/>
              </a:rPr>
              <a:t> Mission</a:t>
            </a:r>
          </a:p>
          <a:p>
            <a:pPr marL="457189" indent="-457189">
              <a:buFont typeface="Wingdings" panose="05000000000000000000" pitchFamily="2" charset="2"/>
              <a:buChar char="Ø"/>
            </a:pPr>
            <a:r>
              <a:rPr lang="en-US" sz="2000" dirty="0">
                <a:latin typeface="Book Antiqua" panose="02040602050305030304" pitchFamily="18" charset="0"/>
                <a:cs typeface="Times New Roman" panose="02020603050405020304" pitchFamily="18" charset="0"/>
              </a:rPr>
              <a:t>More than 45 lakh members</a:t>
            </a:r>
          </a:p>
          <a:p>
            <a:pPr marL="457189" lvl="1" indent="-457189">
              <a:buFont typeface="Wingdings" panose="05000000000000000000" pitchFamily="2" charset="2"/>
              <a:buChar char="Ø"/>
            </a:pPr>
            <a:r>
              <a:rPr lang="en-US" sz="2000" dirty="0">
                <a:latin typeface="Book Antiqua" panose="02040602050305030304" pitchFamily="18" charset="0"/>
                <a:cs typeface="Times New Roman" panose="02020603050405020304" pitchFamily="18" charset="0"/>
              </a:rPr>
              <a:t>More than 3 lakh neighborhood groups</a:t>
            </a:r>
          </a:p>
          <a:p>
            <a:pPr marL="457189" lvl="1" indent="-457189">
              <a:buFont typeface="Wingdings" panose="05000000000000000000" pitchFamily="2" charset="2"/>
              <a:buChar char="Ø"/>
            </a:pPr>
            <a:endParaRPr lang="en-US" sz="2933" dirty="0">
              <a:latin typeface="Times New Roman" panose="02020603050405020304" pitchFamily="18" charset="0"/>
              <a:cs typeface="Times New Roman" panose="02020603050405020304" pitchFamily="18" charset="0"/>
            </a:endParaRPr>
          </a:p>
        </p:txBody>
      </p:sp>
      <p:graphicFrame>
        <p:nvGraphicFramePr>
          <p:cNvPr id="4" name="Diagram 3">
            <a:extLst>
              <a:ext uri="{FF2B5EF4-FFF2-40B4-BE49-F238E27FC236}">
                <a16:creationId xmlns:a16="http://schemas.microsoft.com/office/drawing/2014/main" id="{ACAE34F2-7B70-7876-C195-0A24D698541E}"/>
              </a:ext>
            </a:extLst>
          </p:cNvPr>
          <p:cNvGraphicFramePr/>
          <p:nvPr>
            <p:extLst>
              <p:ext uri="{D42A27DB-BD31-4B8C-83A1-F6EECF244321}">
                <p14:modId xmlns:p14="http://schemas.microsoft.com/office/powerpoint/2010/main" val="212606491"/>
              </p:ext>
            </p:extLst>
          </p:nvPr>
        </p:nvGraphicFramePr>
        <p:xfrm>
          <a:off x="593053" y="2463940"/>
          <a:ext cx="10177131" cy="425039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758901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979E27D9-03C7-44E2-9FF8-15D0C8506A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3C150F2F-9D23-521F-5D3E-087B2BA91AFE}"/>
              </a:ext>
            </a:extLst>
          </p:cNvPr>
          <p:cNvSpPr txBox="1"/>
          <p:nvPr/>
        </p:nvSpPr>
        <p:spPr>
          <a:xfrm>
            <a:off x="1136397" y="502021"/>
            <a:ext cx="9688296" cy="1642969"/>
          </a:xfrm>
          <a:prstGeom prst="rect">
            <a:avLst/>
          </a:prstGeom>
        </p:spPr>
        <p:txBody>
          <a:bodyPr vert="horz" lIns="91440" tIns="45720" rIns="91440" bIns="45720" rtlCol="0" anchor="b">
            <a:normAutofit/>
          </a:bodyPr>
          <a:lstStyle/>
          <a:p>
            <a:pPr>
              <a:lnSpc>
                <a:spcPct val="90000"/>
              </a:lnSpc>
              <a:spcBef>
                <a:spcPct val="0"/>
              </a:spcBef>
              <a:spcAft>
                <a:spcPts val="800"/>
              </a:spcAft>
            </a:pPr>
            <a:r>
              <a:rPr lang="en-US" sz="3200" b="1" kern="1200" dirty="0">
                <a:solidFill>
                  <a:schemeClr val="tx1"/>
                </a:solidFill>
                <a:latin typeface="Book Antiqua" panose="02040602050305030304" pitchFamily="18" charset="0"/>
                <a:ea typeface="+mj-ea"/>
                <a:cs typeface="+mj-cs"/>
              </a:rPr>
              <a:t>Gender-sensitive planning at the local level</a:t>
            </a:r>
          </a:p>
        </p:txBody>
      </p:sp>
      <p:sp>
        <p:nvSpPr>
          <p:cNvPr id="4" name="TextBox 3">
            <a:extLst>
              <a:ext uri="{FF2B5EF4-FFF2-40B4-BE49-F238E27FC236}">
                <a16:creationId xmlns:a16="http://schemas.microsoft.com/office/drawing/2014/main" id="{AA65930F-5331-6D40-CA94-FE6267BF20A5}"/>
              </a:ext>
            </a:extLst>
          </p:cNvPr>
          <p:cNvSpPr txBox="1"/>
          <p:nvPr/>
        </p:nvSpPr>
        <p:spPr>
          <a:xfrm>
            <a:off x="1136397" y="2418409"/>
            <a:ext cx="9688296" cy="3454358"/>
          </a:xfrm>
          <a:prstGeom prst="rect">
            <a:avLst/>
          </a:prstGeom>
        </p:spPr>
        <p:txBody>
          <a:bodyPr vert="horz" lIns="91440" tIns="45720" rIns="91440" bIns="45720" rtlCol="0" anchor="t">
            <a:normAutofit/>
          </a:bodyPr>
          <a:lstStyle/>
          <a:p>
            <a:pPr marL="457189" indent="-228600">
              <a:lnSpc>
                <a:spcPct val="90000"/>
              </a:lnSpc>
              <a:spcAft>
                <a:spcPts val="800"/>
              </a:spcAft>
              <a:buClr>
                <a:srgbClr val="0E101A"/>
              </a:buClr>
              <a:buFont typeface="Arial" panose="020B0604020202020204" pitchFamily="34" charset="0"/>
              <a:buChar char="•"/>
            </a:pPr>
            <a:r>
              <a:rPr lang="en-US" sz="2000" i="1" dirty="0">
                <a:latin typeface="Book Antiqua" panose="02040602050305030304" pitchFamily="18" charset="0"/>
              </a:rPr>
              <a:t>At least 10 % of development funds of local bodies earmarked as Women Component Plan (WCP) </a:t>
            </a:r>
          </a:p>
          <a:p>
            <a:pPr marL="457189" indent="-228600">
              <a:lnSpc>
                <a:spcPct val="90000"/>
              </a:lnSpc>
              <a:spcAft>
                <a:spcPts val="800"/>
              </a:spcAft>
              <a:buClr>
                <a:srgbClr val="0E101A"/>
              </a:buClr>
              <a:buFont typeface="Arial" panose="020B0604020202020204" pitchFamily="34" charset="0"/>
              <a:buChar char="•"/>
            </a:pPr>
            <a:r>
              <a:rPr lang="en-US" sz="2000" i="1" dirty="0">
                <a:latin typeface="Book Antiqua" panose="02040602050305030304" pitchFamily="18" charset="0"/>
              </a:rPr>
              <a:t>Gender desks and the Gender Resource </a:t>
            </a:r>
            <a:r>
              <a:rPr lang="en-US" sz="2000" i="1" dirty="0" err="1">
                <a:latin typeface="Book Antiqua" panose="02040602050305030304" pitchFamily="18" charset="0"/>
              </a:rPr>
              <a:t>Centres</a:t>
            </a:r>
            <a:r>
              <a:rPr lang="en-US" sz="2000" i="1" dirty="0">
                <a:latin typeface="Book Antiqua" panose="02040602050305030304" pitchFamily="18" charset="0"/>
              </a:rPr>
              <a:t> (GRC)  function in all local governments to undertake initiatives for gender empowerment and equality      </a:t>
            </a:r>
          </a:p>
          <a:p>
            <a:pPr marL="457189" lvl="5" indent="-228600">
              <a:lnSpc>
                <a:spcPct val="90000"/>
              </a:lnSpc>
              <a:spcAft>
                <a:spcPts val="800"/>
              </a:spcAft>
              <a:buClr>
                <a:srgbClr val="0E101A"/>
              </a:buClr>
              <a:buFont typeface="Arial" panose="020B0604020202020204" pitchFamily="34" charset="0"/>
              <a:buChar char="•"/>
            </a:pPr>
            <a:r>
              <a:rPr lang="en-US" sz="2000" i="1" dirty="0">
                <a:latin typeface="Book Antiqua" panose="02040602050305030304" pitchFamily="18" charset="0"/>
              </a:rPr>
              <a:t>Training and capacity building  of local government members and staff for gender- sensitive planning done through KILA.</a:t>
            </a:r>
          </a:p>
        </p:txBody>
      </p:sp>
      <p:sp>
        <p:nvSpPr>
          <p:cNvPr id="24" name="Rectangle 23">
            <a:extLst>
              <a:ext uri="{FF2B5EF4-FFF2-40B4-BE49-F238E27FC236}">
                <a16:creationId xmlns:a16="http://schemas.microsoft.com/office/drawing/2014/main" id="{EEBF1590-3B36-48EE-A89D-3B6F3CB256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78000">
                <a:srgbClr val="000000"/>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AC8F6C8C-AB5A-4548-942D-E3FD40ACBC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0">
                <a:srgbClr val="000000">
                  <a:alpha val="63000"/>
                </a:srgbClr>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Slide Number Placeholder 1">
            <a:extLst>
              <a:ext uri="{FF2B5EF4-FFF2-40B4-BE49-F238E27FC236}">
                <a16:creationId xmlns:a16="http://schemas.microsoft.com/office/drawing/2014/main" id="{0B04DA50-33DF-AB6A-6BEA-55D350975EB4}"/>
              </a:ext>
            </a:extLst>
          </p:cNvPr>
          <p:cNvSpPr>
            <a:spLocks noGrp="1"/>
          </p:cNvSpPr>
          <p:nvPr>
            <p:ph type="sldNum" sz="quarter" idx="12"/>
          </p:nvPr>
        </p:nvSpPr>
        <p:spPr>
          <a:xfrm>
            <a:off x="11704320" y="6455664"/>
            <a:ext cx="448056" cy="365125"/>
          </a:xfrm>
        </p:spPr>
        <p:txBody>
          <a:bodyPr vert="horz" lIns="91440" tIns="45720" rIns="91440" bIns="45720" rtlCol="0" anchor="ctr">
            <a:normAutofit/>
          </a:bodyPr>
          <a:lstStyle/>
          <a:p>
            <a:pPr>
              <a:spcAft>
                <a:spcPts val="800"/>
              </a:spcAft>
            </a:pPr>
            <a:fld id="{00000000-1234-1234-1234-123412341234}" type="slidenum">
              <a:rPr lang="en-US" sz="1100">
                <a:solidFill>
                  <a:srgbClr val="FFFFFF"/>
                </a:solidFill>
              </a:rPr>
              <a:pPr>
                <a:spcAft>
                  <a:spcPts val="800"/>
                </a:spcAft>
              </a:pPr>
              <a:t>7</a:t>
            </a:fld>
            <a:endParaRPr lang="en-US" sz="1100">
              <a:solidFill>
                <a:srgbClr val="FFFFFF"/>
              </a:solidFill>
            </a:endParaRPr>
          </a:p>
        </p:txBody>
      </p:sp>
    </p:spTree>
    <p:extLst>
      <p:ext uri="{BB962C8B-B14F-4D97-AF65-F5344CB8AC3E}">
        <p14:creationId xmlns:p14="http://schemas.microsoft.com/office/powerpoint/2010/main" val="4071318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A5ACF73-47F7-76B7-D7DE-FA2F499A2E9B}"/>
              </a:ext>
            </a:extLst>
          </p:cNvPr>
          <p:cNvSpPr>
            <a:spLocks noGrp="1"/>
          </p:cNvSpPr>
          <p:nvPr>
            <p:ph type="sldNum" sz="quarter" idx="12"/>
          </p:nvPr>
        </p:nvSpPr>
        <p:spPr/>
        <p:txBody>
          <a:bodyPr/>
          <a:lstStyle/>
          <a:p>
            <a:pPr algn="ctr"/>
            <a:fld id="{00000000-1234-1234-1234-123412341234}" type="slidenum">
              <a:rPr lang="en" smtClean="0"/>
              <a:pPr algn="ctr"/>
              <a:t>8</a:t>
            </a:fld>
            <a:endParaRPr lang="en"/>
          </a:p>
        </p:txBody>
      </p:sp>
      <p:sp>
        <p:nvSpPr>
          <p:cNvPr id="3" name="Straight Connector 3">
            <a:extLst>
              <a:ext uri="{FF2B5EF4-FFF2-40B4-BE49-F238E27FC236}">
                <a16:creationId xmlns:a16="http://schemas.microsoft.com/office/drawing/2014/main" id="{C50A2F8E-DEE5-2C36-6325-68B5EC4B3E6C}"/>
              </a:ext>
            </a:extLst>
          </p:cNvPr>
          <p:cNvSpPr/>
          <p:nvPr/>
        </p:nvSpPr>
        <p:spPr>
          <a:xfrm rot="2561745" flipV="1">
            <a:off x="2930489" y="4747690"/>
            <a:ext cx="1415079" cy="60959"/>
          </a:xfrm>
          <a:custGeom>
            <a:avLst/>
            <a:gdLst/>
            <a:ahLst/>
            <a:cxnLst/>
            <a:rect l="0" t="0" r="0" b="0"/>
            <a:pathLst>
              <a:path>
                <a:moveTo>
                  <a:pt x="0" y="24345"/>
                </a:moveTo>
                <a:lnTo>
                  <a:pt x="888599" y="24345"/>
                </a:lnTo>
              </a:path>
            </a:pathLst>
          </a:custGeom>
          <a:noFill/>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txBody>
          <a:bodyPr/>
          <a:lstStyle/>
          <a:p>
            <a:endParaRPr lang="en-US" sz="2400"/>
          </a:p>
        </p:txBody>
      </p:sp>
      <p:sp>
        <p:nvSpPr>
          <p:cNvPr id="4" name="Straight Connector 4">
            <a:extLst>
              <a:ext uri="{FF2B5EF4-FFF2-40B4-BE49-F238E27FC236}">
                <a16:creationId xmlns:a16="http://schemas.microsoft.com/office/drawing/2014/main" id="{285999A8-C205-E6BC-5D45-34B88829D1A1}"/>
              </a:ext>
            </a:extLst>
          </p:cNvPr>
          <p:cNvSpPr/>
          <p:nvPr/>
        </p:nvSpPr>
        <p:spPr>
          <a:xfrm rot="1352784">
            <a:off x="3546249" y="3847776"/>
            <a:ext cx="1482220" cy="64921"/>
          </a:xfrm>
          <a:custGeom>
            <a:avLst/>
            <a:gdLst/>
            <a:ahLst/>
            <a:cxnLst/>
            <a:rect l="0" t="0" r="0" b="0"/>
            <a:pathLst>
              <a:path>
                <a:moveTo>
                  <a:pt x="0" y="24345"/>
                </a:moveTo>
                <a:lnTo>
                  <a:pt x="1111665" y="24345"/>
                </a:lnTo>
              </a:path>
            </a:pathLst>
          </a:custGeom>
          <a:noFill/>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txBody>
          <a:bodyPr/>
          <a:lstStyle/>
          <a:p>
            <a:endParaRPr lang="en-US" sz="2400"/>
          </a:p>
        </p:txBody>
      </p:sp>
      <p:sp>
        <p:nvSpPr>
          <p:cNvPr id="5" name="Straight Connector 5">
            <a:extLst>
              <a:ext uri="{FF2B5EF4-FFF2-40B4-BE49-F238E27FC236}">
                <a16:creationId xmlns:a16="http://schemas.microsoft.com/office/drawing/2014/main" id="{75AFF30B-2954-DA73-BE9C-490A7B302C49}"/>
              </a:ext>
            </a:extLst>
          </p:cNvPr>
          <p:cNvSpPr/>
          <p:nvPr/>
        </p:nvSpPr>
        <p:spPr>
          <a:xfrm rot="19567470" flipV="1">
            <a:off x="3726740" y="1840189"/>
            <a:ext cx="1303283" cy="136115"/>
          </a:xfrm>
          <a:custGeom>
            <a:avLst/>
            <a:gdLst/>
            <a:ahLst/>
            <a:cxnLst/>
            <a:rect l="0" t="0" r="0" b="0"/>
            <a:pathLst>
              <a:path>
                <a:moveTo>
                  <a:pt x="0" y="24345"/>
                </a:moveTo>
                <a:lnTo>
                  <a:pt x="1633517" y="24345"/>
                </a:lnTo>
              </a:path>
            </a:pathLst>
          </a:custGeom>
          <a:noFill/>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txBody>
          <a:bodyPr/>
          <a:lstStyle/>
          <a:p>
            <a:endParaRPr lang="en-US" sz="2400"/>
          </a:p>
        </p:txBody>
      </p:sp>
      <p:sp>
        <p:nvSpPr>
          <p:cNvPr id="6" name="Oval 5">
            <a:extLst>
              <a:ext uri="{FF2B5EF4-FFF2-40B4-BE49-F238E27FC236}">
                <a16:creationId xmlns:a16="http://schemas.microsoft.com/office/drawing/2014/main" id="{178BA7C5-82FD-790F-0BA7-B32F6312E2A7}"/>
              </a:ext>
            </a:extLst>
          </p:cNvPr>
          <p:cNvSpPr/>
          <p:nvPr/>
        </p:nvSpPr>
        <p:spPr>
          <a:xfrm>
            <a:off x="407969" y="1121888"/>
            <a:ext cx="3518584" cy="3488225"/>
          </a:xfrm>
          <a:prstGeom prst="ellipse">
            <a:avLst/>
          </a:prstGeom>
        </p:spPr>
        <p:style>
          <a:lnRef idx="1">
            <a:schemeClr val="accent2"/>
          </a:lnRef>
          <a:fillRef idx="3">
            <a:schemeClr val="accent2"/>
          </a:fillRef>
          <a:effectRef idx="2">
            <a:schemeClr val="accent2"/>
          </a:effectRef>
          <a:fontRef idx="minor">
            <a:schemeClr val="lt1"/>
          </a:fontRef>
        </p:style>
        <p:txBody>
          <a:bodyPr/>
          <a:lstStyle/>
          <a:p>
            <a:endParaRPr lang="en-IN" sz="2400" dirty="0"/>
          </a:p>
        </p:txBody>
      </p:sp>
      <p:grpSp>
        <p:nvGrpSpPr>
          <p:cNvPr id="7" name="Group 6">
            <a:extLst>
              <a:ext uri="{FF2B5EF4-FFF2-40B4-BE49-F238E27FC236}">
                <a16:creationId xmlns:a16="http://schemas.microsoft.com/office/drawing/2014/main" id="{B6A39B8D-DC55-C196-DAA8-A1ABFE920756}"/>
              </a:ext>
            </a:extLst>
          </p:cNvPr>
          <p:cNvGrpSpPr/>
          <p:nvPr/>
        </p:nvGrpSpPr>
        <p:grpSpPr>
          <a:xfrm>
            <a:off x="4634033" y="22288"/>
            <a:ext cx="2180767" cy="1966989"/>
            <a:chOff x="4795502" y="201773"/>
            <a:chExt cx="1531226" cy="1322589"/>
          </a:xfrm>
        </p:grpSpPr>
        <p:sp>
          <p:nvSpPr>
            <p:cNvPr id="20" name="Oval 19">
              <a:extLst>
                <a:ext uri="{FF2B5EF4-FFF2-40B4-BE49-F238E27FC236}">
                  <a16:creationId xmlns:a16="http://schemas.microsoft.com/office/drawing/2014/main" id="{953E18EE-C6EA-5349-3420-289B81509923}"/>
                </a:ext>
              </a:extLst>
            </p:cNvPr>
            <p:cNvSpPr/>
            <p:nvPr/>
          </p:nvSpPr>
          <p:spPr>
            <a:xfrm>
              <a:off x="4795502" y="201773"/>
              <a:ext cx="1531226" cy="1322589"/>
            </a:xfrm>
            <a:prstGeom prst="ellipse">
              <a:avLst/>
            </a:prstGeom>
          </p:spPr>
          <p:style>
            <a:lnRef idx="3">
              <a:schemeClr val="lt1"/>
            </a:lnRef>
            <a:fillRef idx="1">
              <a:schemeClr val="accent2"/>
            </a:fillRef>
            <a:effectRef idx="1">
              <a:schemeClr val="accent2"/>
            </a:effectRef>
            <a:fontRef idx="minor">
              <a:schemeClr val="lt1"/>
            </a:fontRef>
          </p:style>
          <p:txBody>
            <a:bodyPr/>
            <a:lstStyle/>
            <a:p>
              <a:endParaRPr lang="en-US" sz="2400"/>
            </a:p>
          </p:txBody>
        </p:sp>
        <p:sp>
          <p:nvSpPr>
            <p:cNvPr id="21" name="Oval 8">
              <a:extLst>
                <a:ext uri="{FF2B5EF4-FFF2-40B4-BE49-F238E27FC236}">
                  <a16:creationId xmlns:a16="http://schemas.microsoft.com/office/drawing/2014/main" id="{3DE5B728-0FCA-29D7-72B1-3F742514CEB6}"/>
                </a:ext>
              </a:extLst>
            </p:cNvPr>
            <p:cNvSpPr txBox="1"/>
            <p:nvPr/>
          </p:nvSpPr>
          <p:spPr>
            <a:xfrm>
              <a:off x="5019745" y="395462"/>
              <a:ext cx="1082740" cy="93521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160" tIns="10160" rIns="10160" bIns="10160" numCol="1" spcCol="1270" anchor="ctr" anchorCtr="0">
              <a:noAutofit/>
            </a:bodyPr>
            <a:lstStyle/>
            <a:p>
              <a:pPr algn="ctr" defTabSz="711182">
                <a:lnSpc>
                  <a:spcPct val="90000"/>
                </a:lnSpc>
                <a:spcBef>
                  <a:spcPct val="0"/>
                </a:spcBef>
                <a:spcAft>
                  <a:spcPct val="35000"/>
                </a:spcAft>
              </a:pPr>
              <a:r>
                <a:rPr lang="en-GB" sz="1600" dirty="0">
                  <a:latin typeface="Book Antiqua" panose="02040602050305030304" pitchFamily="18" charset="0"/>
                  <a:cs typeface="Times New Roman" panose="02020603050405020304" pitchFamily="18" charset="0"/>
                </a:rPr>
                <a:t>Women Policy of Kerala 1996, 2007</a:t>
              </a:r>
            </a:p>
            <a:p>
              <a:pPr algn="ctr" defTabSz="711182">
                <a:lnSpc>
                  <a:spcPct val="90000"/>
                </a:lnSpc>
                <a:spcBef>
                  <a:spcPct val="0"/>
                </a:spcBef>
                <a:spcAft>
                  <a:spcPct val="35000"/>
                </a:spcAft>
              </a:pPr>
              <a:r>
                <a:rPr lang="en-GB" sz="1600" b="1" dirty="0">
                  <a:solidFill>
                    <a:schemeClr val="accent3">
                      <a:lumMod val="60000"/>
                      <a:lumOff val="40000"/>
                    </a:schemeClr>
                  </a:solidFill>
                  <a:latin typeface="Book Antiqua" panose="02040602050305030304" pitchFamily="18" charset="0"/>
                  <a:cs typeface="Times New Roman" panose="02020603050405020304" pitchFamily="18" charset="0"/>
                </a:rPr>
                <a:t>New Draft under Preparation</a:t>
              </a:r>
            </a:p>
          </p:txBody>
        </p:sp>
      </p:grpSp>
      <p:grpSp>
        <p:nvGrpSpPr>
          <p:cNvPr id="8" name="Group 7">
            <a:extLst>
              <a:ext uri="{FF2B5EF4-FFF2-40B4-BE49-F238E27FC236}">
                <a16:creationId xmlns:a16="http://schemas.microsoft.com/office/drawing/2014/main" id="{B4E58E28-71D9-60EF-BC22-A31878720EEA}"/>
              </a:ext>
            </a:extLst>
          </p:cNvPr>
          <p:cNvGrpSpPr/>
          <p:nvPr/>
        </p:nvGrpSpPr>
        <p:grpSpPr>
          <a:xfrm>
            <a:off x="5341019" y="1884363"/>
            <a:ext cx="2018460" cy="1699997"/>
            <a:chOff x="4711896" y="1958352"/>
            <a:chExt cx="1688179" cy="1688179"/>
          </a:xfrm>
        </p:grpSpPr>
        <p:sp>
          <p:nvSpPr>
            <p:cNvPr id="18" name="Oval 17">
              <a:extLst>
                <a:ext uri="{FF2B5EF4-FFF2-40B4-BE49-F238E27FC236}">
                  <a16:creationId xmlns:a16="http://schemas.microsoft.com/office/drawing/2014/main" id="{0DAF15D0-F807-65F5-0D24-DD925F0F37A0}"/>
                </a:ext>
              </a:extLst>
            </p:cNvPr>
            <p:cNvSpPr/>
            <p:nvPr/>
          </p:nvSpPr>
          <p:spPr>
            <a:xfrm>
              <a:off x="4711896" y="1958352"/>
              <a:ext cx="1688179" cy="1688179"/>
            </a:xfrm>
            <a:prstGeom prst="ellipse">
              <a:avLst/>
            </a:prstGeom>
          </p:spPr>
          <p:style>
            <a:lnRef idx="3">
              <a:schemeClr val="lt1"/>
            </a:lnRef>
            <a:fillRef idx="1">
              <a:schemeClr val="accent3"/>
            </a:fillRef>
            <a:effectRef idx="1">
              <a:schemeClr val="accent3"/>
            </a:effectRef>
            <a:fontRef idx="minor">
              <a:schemeClr val="lt1"/>
            </a:fontRef>
          </p:style>
          <p:txBody>
            <a:bodyPr/>
            <a:lstStyle/>
            <a:p>
              <a:endParaRPr lang="en-IN" sz="2400" dirty="0"/>
            </a:p>
          </p:txBody>
        </p:sp>
        <p:sp>
          <p:nvSpPr>
            <p:cNvPr id="19" name="Oval 10">
              <a:extLst>
                <a:ext uri="{FF2B5EF4-FFF2-40B4-BE49-F238E27FC236}">
                  <a16:creationId xmlns:a16="http://schemas.microsoft.com/office/drawing/2014/main" id="{2C4CED9E-B417-A200-F101-A9D0CB2F8B3C}"/>
                </a:ext>
              </a:extLst>
            </p:cNvPr>
            <p:cNvSpPr txBox="1"/>
            <p:nvPr/>
          </p:nvSpPr>
          <p:spPr>
            <a:xfrm>
              <a:off x="4958012" y="2109116"/>
              <a:ext cx="1382122" cy="136298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1007" tIns="11007" rIns="11007" bIns="11007" numCol="1" spcCol="1270" anchor="ctr" anchorCtr="0">
              <a:noAutofit/>
            </a:bodyPr>
            <a:lstStyle/>
            <a:p>
              <a:pPr algn="ctr" defTabSz="770447">
                <a:lnSpc>
                  <a:spcPct val="90000"/>
                </a:lnSpc>
                <a:spcBef>
                  <a:spcPct val="0"/>
                </a:spcBef>
                <a:spcAft>
                  <a:spcPct val="35000"/>
                </a:spcAft>
              </a:pPr>
              <a:r>
                <a:rPr lang="en-IN" dirty="0">
                  <a:latin typeface="Book Antiqua" panose="02040602050305030304" pitchFamily="18" charset="0"/>
                  <a:cs typeface="Times New Roman" panose="02020603050405020304" pitchFamily="18" charset="0"/>
                </a:rPr>
                <a:t>Nirbhaya Policy 2012</a:t>
              </a:r>
            </a:p>
          </p:txBody>
        </p:sp>
      </p:grpSp>
      <p:grpSp>
        <p:nvGrpSpPr>
          <p:cNvPr id="10" name="Group 9">
            <a:extLst>
              <a:ext uri="{FF2B5EF4-FFF2-40B4-BE49-F238E27FC236}">
                <a16:creationId xmlns:a16="http://schemas.microsoft.com/office/drawing/2014/main" id="{021BC12F-55F9-497A-2C10-D17597852A9C}"/>
              </a:ext>
            </a:extLst>
          </p:cNvPr>
          <p:cNvGrpSpPr/>
          <p:nvPr/>
        </p:nvGrpSpPr>
        <p:grpSpPr>
          <a:xfrm>
            <a:off x="3299378" y="4650913"/>
            <a:ext cx="2107060" cy="2207088"/>
            <a:chOff x="2950370" y="4156971"/>
            <a:chExt cx="1688179" cy="1688179"/>
          </a:xfrm>
        </p:grpSpPr>
        <p:sp>
          <p:nvSpPr>
            <p:cNvPr id="14" name="Oval 13">
              <a:extLst>
                <a:ext uri="{FF2B5EF4-FFF2-40B4-BE49-F238E27FC236}">
                  <a16:creationId xmlns:a16="http://schemas.microsoft.com/office/drawing/2014/main" id="{10A665B6-7A03-4C3C-8E39-FE47F5249539}"/>
                </a:ext>
              </a:extLst>
            </p:cNvPr>
            <p:cNvSpPr/>
            <p:nvPr/>
          </p:nvSpPr>
          <p:spPr>
            <a:xfrm>
              <a:off x="2950370" y="4156971"/>
              <a:ext cx="1688179" cy="1688179"/>
            </a:xfrm>
            <a:prstGeom prst="ellipse">
              <a:avLst/>
            </a:prstGeom>
          </p:spPr>
          <p:style>
            <a:lnRef idx="3">
              <a:schemeClr val="lt1"/>
            </a:lnRef>
            <a:fillRef idx="1">
              <a:schemeClr val="accent4"/>
            </a:fillRef>
            <a:effectRef idx="1">
              <a:schemeClr val="accent4"/>
            </a:effectRef>
            <a:fontRef idx="minor">
              <a:schemeClr val="lt1"/>
            </a:fontRef>
          </p:style>
          <p:txBody>
            <a:bodyPr/>
            <a:lstStyle/>
            <a:p>
              <a:endParaRPr lang="en-IN" sz="2400" dirty="0"/>
            </a:p>
          </p:txBody>
        </p:sp>
        <p:sp>
          <p:nvSpPr>
            <p:cNvPr id="15" name="Oval 14">
              <a:extLst>
                <a:ext uri="{FF2B5EF4-FFF2-40B4-BE49-F238E27FC236}">
                  <a16:creationId xmlns:a16="http://schemas.microsoft.com/office/drawing/2014/main" id="{7FD32C19-45ED-A803-19A3-CD659E700BA2}"/>
                </a:ext>
              </a:extLst>
            </p:cNvPr>
            <p:cNvSpPr txBox="1"/>
            <p:nvPr/>
          </p:nvSpPr>
          <p:spPr>
            <a:xfrm>
              <a:off x="3183574" y="4307638"/>
              <a:ext cx="1264708" cy="134047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1007" tIns="11007" rIns="11007" bIns="11007" numCol="1" spcCol="1270" anchor="ctr" anchorCtr="0">
              <a:noAutofit/>
            </a:bodyPr>
            <a:lstStyle/>
            <a:p>
              <a:pPr algn="ctr" defTabSz="770447">
                <a:lnSpc>
                  <a:spcPct val="90000"/>
                </a:lnSpc>
                <a:spcBef>
                  <a:spcPct val="0"/>
                </a:spcBef>
                <a:spcAft>
                  <a:spcPct val="35000"/>
                </a:spcAft>
              </a:pPr>
              <a:r>
                <a:rPr lang="en-IN" dirty="0">
                  <a:latin typeface="Book Antiqua" panose="02040602050305030304" pitchFamily="18" charset="0"/>
                </a:rPr>
                <a:t>Trans Gender Empowerment Policy of Kerala State 2016</a:t>
              </a:r>
            </a:p>
          </p:txBody>
        </p:sp>
      </p:grpSp>
      <p:sp>
        <p:nvSpPr>
          <p:cNvPr id="12" name="Rectangle 11">
            <a:extLst>
              <a:ext uri="{FF2B5EF4-FFF2-40B4-BE49-F238E27FC236}">
                <a16:creationId xmlns:a16="http://schemas.microsoft.com/office/drawing/2014/main" id="{C0DFEFEA-F5FE-26D6-CDA7-A4F78EF12617}"/>
              </a:ext>
            </a:extLst>
          </p:cNvPr>
          <p:cNvSpPr/>
          <p:nvPr/>
        </p:nvSpPr>
        <p:spPr>
          <a:xfrm>
            <a:off x="6941882" y="4889012"/>
            <a:ext cx="3376359" cy="2250905"/>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a:lstStyle/>
          <a:p>
            <a:endParaRPr lang="en-US" sz="2400"/>
          </a:p>
        </p:txBody>
      </p:sp>
      <p:sp>
        <p:nvSpPr>
          <p:cNvPr id="23" name="Oval 10">
            <a:extLst>
              <a:ext uri="{FF2B5EF4-FFF2-40B4-BE49-F238E27FC236}">
                <a16:creationId xmlns:a16="http://schemas.microsoft.com/office/drawing/2014/main" id="{5F5153E0-A3C8-F418-DE00-9E352DC26122}"/>
              </a:ext>
            </a:extLst>
          </p:cNvPr>
          <p:cNvSpPr txBox="1"/>
          <p:nvPr/>
        </p:nvSpPr>
        <p:spPr>
          <a:xfrm>
            <a:off x="822238" y="1909434"/>
            <a:ext cx="2705776" cy="199261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1007" tIns="11007" rIns="11007" bIns="11007" numCol="1" spcCol="1270" anchor="ctr" anchorCtr="0">
            <a:noAutofit/>
          </a:bodyPr>
          <a:lstStyle/>
          <a:p>
            <a:pPr algn="ctr" defTabSz="770447">
              <a:lnSpc>
                <a:spcPct val="90000"/>
              </a:lnSpc>
              <a:spcBef>
                <a:spcPct val="0"/>
              </a:spcBef>
              <a:spcAft>
                <a:spcPct val="35000"/>
              </a:spcAft>
            </a:pPr>
            <a:r>
              <a:rPr lang="en-IN" sz="2000" b="1" dirty="0">
                <a:latin typeface="Book Antiqua" panose="02040602050305030304" pitchFamily="18" charset="0"/>
              </a:rPr>
              <a:t>Policy </a:t>
            </a:r>
          </a:p>
          <a:p>
            <a:pPr algn="ctr" defTabSz="770447">
              <a:lnSpc>
                <a:spcPct val="90000"/>
              </a:lnSpc>
              <a:spcBef>
                <a:spcPct val="0"/>
              </a:spcBef>
              <a:spcAft>
                <a:spcPct val="35000"/>
              </a:spcAft>
            </a:pPr>
            <a:r>
              <a:rPr lang="en-IN" sz="2000" dirty="0">
                <a:latin typeface="Book Antiqua" panose="02040602050305030304" pitchFamily="18" charset="0"/>
              </a:rPr>
              <a:t>Women Policy- </a:t>
            </a:r>
          </a:p>
          <a:p>
            <a:pPr algn="ctr" defTabSz="770447">
              <a:lnSpc>
                <a:spcPct val="90000"/>
              </a:lnSpc>
              <a:spcBef>
                <a:spcPct val="0"/>
              </a:spcBef>
              <a:spcAft>
                <a:spcPct val="35000"/>
              </a:spcAft>
            </a:pPr>
            <a:r>
              <a:rPr lang="en-IN" sz="2000" dirty="0">
                <a:latin typeface="Book Antiqua" panose="02040602050305030304" pitchFamily="18" charset="0"/>
              </a:rPr>
              <a:t>Nirbhaya Policy </a:t>
            </a:r>
          </a:p>
          <a:p>
            <a:pPr algn="ctr" defTabSz="770447">
              <a:lnSpc>
                <a:spcPct val="90000"/>
              </a:lnSpc>
              <a:spcBef>
                <a:spcPct val="0"/>
              </a:spcBef>
              <a:spcAft>
                <a:spcPct val="35000"/>
              </a:spcAft>
            </a:pPr>
            <a:r>
              <a:rPr lang="en-IN" sz="2000" dirty="0">
                <a:latin typeface="Book Antiqua" panose="02040602050305030304" pitchFamily="18" charset="0"/>
              </a:rPr>
              <a:t>Gender Policy </a:t>
            </a:r>
          </a:p>
          <a:p>
            <a:pPr algn="ctr" defTabSz="770447">
              <a:lnSpc>
                <a:spcPct val="90000"/>
              </a:lnSpc>
              <a:spcBef>
                <a:spcPct val="0"/>
              </a:spcBef>
              <a:spcAft>
                <a:spcPct val="35000"/>
              </a:spcAft>
            </a:pPr>
            <a:r>
              <a:rPr lang="en-IN" sz="2000" dirty="0">
                <a:latin typeface="Book Antiqua" panose="02040602050305030304" pitchFamily="18" charset="0"/>
              </a:rPr>
              <a:t>  Transgender Policy </a:t>
            </a:r>
          </a:p>
          <a:p>
            <a:pPr algn="ctr" defTabSz="770447">
              <a:lnSpc>
                <a:spcPct val="90000"/>
              </a:lnSpc>
              <a:spcBef>
                <a:spcPct val="0"/>
              </a:spcBef>
              <a:spcAft>
                <a:spcPct val="35000"/>
              </a:spcAft>
            </a:pPr>
            <a:r>
              <a:rPr lang="en-IN" sz="2000" dirty="0">
                <a:latin typeface="Book Antiqua" panose="02040602050305030304" pitchFamily="18" charset="0"/>
              </a:rPr>
              <a:t> </a:t>
            </a:r>
          </a:p>
        </p:txBody>
      </p:sp>
      <p:grpSp>
        <p:nvGrpSpPr>
          <p:cNvPr id="24" name="Group 23">
            <a:extLst>
              <a:ext uri="{FF2B5EF4-FFF2-40B4-BE49-F238E27FC236}">
                <a16:creationId xmlns:a16="http://schemas.microsoft.com/office/drawing/2014/main" id="{1D3DCEFE-6E98-C1A9-1C38-99809A0EDC30}"/>
              </a:ext>
            </a:extLst>
          </p:cNvPr>
          <p:cNvGrpSpPr/>
          <p:nvPr/>
        </p:nvGrpSpPr>
        <p:grpSpPr>
          <a:xfrm>
            <a:off x="4895673" y="3429000"/>
            <a:ext cx="2107060" cy="2015773"/>
            <a:chOff x="4246274" y="2542232"/>
            <a:chExt cx="1688179" cy="1688179"/>
          </a:xfrm>
        </p:grpSpPr>
        <p:sp>
          <p:nvSpPr>
            <p:cNvPr id="25" name="Oval 24">
              <a:extLst>
                <a:ext uri="{FF2B5EF4-FFF2-40B4-BE49-F238E27FC236}">
                  <a16:creationId xmlns:a16="http://schemas.microsoft.com/office/drawing/2014/main" id="{908C95F8-4067-87D3-8185-8BABD27CFC07}"/>
                </a:ext>
              </a:extLst>
            </p:cNvPr>
            <p:cNvSpPr/>
            <p:nvPr/>
          </p:nvSpPr>
          <p:spPr>
            <a:xfrm>
              <a:off x="4246274" y="2542232"/>
              <a:ext cx="1688179" cy="1688179"/>
            </a:xfrm>
            <a:prstGeom prst="ellipse">
              <a:avLst/>
            </a:prstGeom>
          </p:spPr>
          <p:style>
            <a:lnRef idx="3">
              <a:schemeClr val="lt1"/>
            </a:lnRef>
            <a:fillRef idx="1">
              <a:schemeClr val="accent6"/>
            </a:fillRef>
            <a:effectRef idx="1">
              <a:schemeClr val="accent6"/>
            </a:effectRef>
            <a:fontRef idx="minor">
              <a:schemeClr val="lt1"/>
            </a:fontRef>
          </p:style>
          <p:txBody>
            <a:bodyPr/>
            <a:lstStyle/>
            <a:p>
              <a:endParaRPr lang="en-IN" sz="2400" dirty="0"/>
            </a:p>
          </p:txBody>
        </p:sp>
        <p:sp>
          <p:nvSpPr>
            <p:cNvPr id="26" name="Oval 10">
              <a:extLst>
                <a:ext uri="{FF2B5EF4-FFF2-40B4-BE49-F238E27FC236}">
                  <a16:creationId xmlns:a16="http://schemas.microsoft.com/office/drawing/2014/main" id="{AECB7506-37F1-8C69-CE06-F1377220699A}"/>
                </a:ext>
              </a:extLst>
            </p:cNvPr>
            <p:cNvSpPr txBox="1"/>
            <p:nvPr/>
          </p:nvSpPr>
          <p:spPr>
            <a:xfrm>
              <a:off x="4484119" y="2796439"/>
              <a:ext cx="1193723" cy="119372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1007" tIns="11007" rIns="11007" bIns="11007" numCol="1" spcCol="1270" anchor="ctr" anchorCtr="0">
              <a:noAutofit/>
            </a:bodyPr>
            <a:lstStyle/>
            <a:p>
              <a:pPr algn="ctr" defTabSz="770447">
                <a:lnSpc>
                  <a:spcPct val="90000"/>
                </a:lnSpc>
                <a:spcBef>
                  <a:spcPct val="0"/>
                </a:spcBef>
                <a:spcAft>
                  <a:spcPct val="35000"/>
                </a:spcAft>
              </a:pPr>
              <a:r>
                <a:rPr lang="en-IN" dirty="0">
                  <a:latin typeface="Book Antiqua" panose="02040602050305030304" pitchFamily="18" charset="0"/>
                </a:rPr>
                <a:t>Gender Equality and Women Empowerment Policy of Kerala State of 2015</a:t>
              </a:r>
            </a:p>
          </p:txBody>
        </p:sp>
      </p:grpSp>
      <p:sp>
        <p:nvSpPr>
          <p:cNvPr id="27" name="Straight Connector 4">
            <a:extLst>
              <a:ext uri="{FF2B5EF4-FFF2-40B4-BE49-F238E27FC236}">
                <a16:creationId xmlns:a16="http://schemas.microsoft.com/office/drawing/2014/main" id="{DF16CDAC-0742-301C-F89D-C216A6B51A35}"/>
              </a:ext>
            </a:extLst>
          </p:cNvPr>
          <p:cNvSpPr/>
          <p:nvPr/>
        </p:nvSpPr>
        <p:spPr>
          <a:xfrm rot="21555475">
            <a:off x="3926419" y="2752045"/>
            <a:ext cx="1482220" cy="64921"/>
          </a:xfrm>
          <a:custGeom>
            <a:avLst/>
            <a:gdLst/>
            <a:ahLst/>
            <a:cxnLst/>
            <a:rect l="0" t="0" r="0" b="0"/>
            <a:pathLst>
              <a:path>
                <a:moveTo>
                  <a:pt x="0" y="24345"/>
                </a:moveTo>
                <a:lnTo>
                  <a:pt x="1111665" y="24345"/>
                </a:lnTo>
              </a:path>
            </a:pathLst>
          </a:custGeom>
          <a:noFill/>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txBody>
          <a:bodyPr/>
          <a:lstStyle/>
          <a:p>
            <a:endParaRPr lang="en-US" sz="2400"/>
          </a:p>
        </p:txBody>
      </p:sp>
      <p:sp>
        <p:nvSpPr>
          <p:cNvPr id="28" name="Straight Connector 3">
            <a:extLst>
              <a:ext uri="{FF2B5EF4-FFF2-40B4-BE49-F238E27FC236}">
                <a16:creationId xmlns:a16="http://schemas.microsoft.com/office/drawing/2014/main" id="{73B6E368-FB9F-6458-F047-80774B495EDC}"/>
              </a:ext>
            </a:extLst>
          </p:cNvPr>
          <p:cNvSpPr/>
          <p:nvPr/>
        </p:nvSpPr>
        <p:spPr>
          <a:xfrm rot="1701606">
            <a:off x="9035228" y="5292491"/>
            <a:ext cx="532680" cy="60959"/>
          </a:xfrm>
          <a:custGeom>
            <a:avLst/>
            <a:gdLst/>
            <a:ahLst/>
            <a:cxnLst/>
            <a:rect l="0" t="0" r="0" b="0"/>
            <a:pathLst>
              <a:path>
                <a:moveTo>
                  <a:pt x="0" y="21972"/>
                </a:moveTo>
                <a:lnTo>
                  <a:pt x="759914" y="21972"/>
                </a:lnTo>
              </a:path>
            </a:pathLst>
          </a:custGeom>
          <a:noFill/>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txBody>
          <a:bodyPr/>
          <a:lstStyle/>
          <a:p>
            <a:endParaRPr lang="en-US" sz="2400"/>
          </a:p>
        </p:txBody>
      </p:sp>
      <p:sp>
        <p:nvSpPr>
          <p:cNvPr id="29" name="Straight Connector 4">
            <a:extLst>
              <a:ext uri="{FF2B5EF4-FFF2-40B4-BE49-F238E27FC236}">
                <a16:creationId xmlns:a16="http://schemas.microsoft.com/office/drawing/2014/main" id="{73CF9E09-EDD1-2BEB-69BD-0B415327FF60}"/>
              </a:ext>
            </a:extLst>
          </p:cNvPr>
          <p:cNvSpPr/>
          <p:nvPr/>
        </p:nvSpPr>
        <p:spPr>
          <a:xfrm>
            <a:off x="9325593" y="4245687"/>
            <a:ext cx="592487" cy="60959"/>
          </a:xfrm>
          <a:custGeom>
            <a:avLst/>
            <a:gdLst/>
            <a:ahLst/>
            <a:cxnLst/>
            <a:rect l="0" t="0" r="0" b="0"/>
            <a:pathLst>
              <a:path>
                <a:moveTo>
                  <a:pt x="0" y="21972"/>
                </a:moveTo>
                <a:lnTo>
                  <a:pt x="845234" y="21972"/>
                </a:lnTo>
              </a:path>
            </a:pathLst>
          </a:custGeom>
          <a:noFill/>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txBody>
          <a:bodyPr/>
          <a:lstStyle/>
          <a:p>
            <a:endParaRPr lang="en-US" sz="2400"/>
          </a:p>
        </p:txBody>
      </p:sp>
      <p:sp>
        <p:nvSpPr>
          <p:cNvPr id="30" name="Straight Connector 5">
            <a:extLst>
              <a:ext uri="{FF2B5EF4-FFF2-40B4-BE49-F238E27FC236}">
                <a16:creationId xmlns:a16="http://schemas.microsoft.com/office/drawing/2014/main" id="{8E289782-B4E4-CB19-8698-D952CCDB9915}"/>
              </a:ext>
            </a:extLst>
          </p:cNvPr>
          <p:cNvSpPr/>
          <p:nvPr/>
        </p:nvSpPr>
        <p:spPr>
          <a:xfrm rot="19037302" flipV="1">
            <a:off x="8773200" y="3152055"/>
            <a:ext cx="920721" cy="409608"/>
          </a:xfrm>
          <a:custGeom>
            <a:avLst/>
            <a:gdLst/>
            <a:ahLst/>
            <a:cxnLst/>
            <a:rect l="0" t="0" r="0" b="0"/>
            <a:pathLst>
              <a:path>
                <a:moveTo>
                  <a:pt x="0" y="21972"/>
                </a:moveTo>
                <a:lnTo>
                  <a:pt x="759914" y="21972"/>
                </a:lnTo>
              </a:path>
            </a:pathLst>
          </a:custGeom>
          <a:noFill/>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txBody>
          <a:bodyPr/>
          <a:lstStyle/>
          <a:p>
            <a:endParaRPr lang="en-US" sz="2400"/>
          </a:p>
        </p:txBody>
      </p:sp>
      <p:sp>
        <p:nvSpPr>
          <p:cNvPr id="31" name="Oval 30">
            <a:extLst>
              <a:ext uri="{FF2B5EF4-FFF2-40B4-BE49-F238E27FC236}">
                <a16:creationId xmlns:a16="http://schemas.microsoft.com/office/drawing/2014/main" id="{83A8BB51-13E8-588C-4CEF-685A288F76DE}"/>
              </a:ext>
            </a:extLst>
          </p:cNvPr>
          <p:cNvSpPr/>
          <p:nvPr/>
        </p:nvSpPr>
        <p:spPr>
          <a:xfrm>
            <a:off x="7993133" y="3921927"/>
            <a:ext cx="1487316" cy="1506101"/>
          </a:xfrm>
          <a:prstGeom prst="ellipse">
            <a:avLst/>
          </a:prstGeom>
        </p:spPr>
        <p:style>
          <a:lnRef idx="2">
            <a:schemeClr val="accent6">
              <a:shade val="15000"/>
            </a:schemeClr>
          </a:lnRef>
          <a:fillRef idx="1">
            <a:schemeClr val="accent6"/>
          </a:fillRef>
          <a:effectRef idx="0">
            <a:schemeClr val="accent6"/>
          </a:effectRef>
          <a:fontRef idx="minor">
            <a:schemeClr val="lt1"/>
          </a:fontRef>
        </p:style>
        <p:txBody>
          <a:bodyPr/>
          <a:lstStyle/>
          <a:p>
            <a:endParaRPr lang="en-US" sz="2400"/>
          </a:p>
        </p:txBody>
      </p:sp>
      <p:grpSp>
        <p:nvGrpSpPr>
          <p:cNvPr id="32" name="Group 31">
            <a:extLst>
              <a:ext uri="{FF2B5EF4-FFF2-40B4-BE49-F238E27FC236}">
                <a16:creationId xmlns:a16="http://schemas.microsoft.com/office/drawing/2014/main" id="{A5FA12C2-DF1B-2ED7-A06C-5BC6F69F2CC5}"/>
              </a:ext>
            </a:extLst>
          </p:cNvPr>
          <p:cNvGrpSpPr/>
          <p:nvPr/>
        </p:nvGrpSpPr>
        <p:grpSpPr>
          <a:xfrm>
            <a:off x="9569962" y="1777937"/>
            <a:ext cx="1396899" cy="1780840"/>
            <a:chOff x="3986254" y="-179668"/>
            <a:chExt cx="1450425" cy="1450425"/>
          </a:xfrm>
        </p:grpSpPr>
        <p:sp>
          <p:nvSpPr>
            <p:cNvPr id="33" name="Oval 32">
              <a:extLst>
                <a:ext uri="{FF2B5EF4-FFF2-40B4-BE49-F238E27FC236}">
                  <a16:creationId xmlns:a16="http://schemas.microsoft.com/office/drawing/2014/main" id="{593769C8-7D81-E660-5518-080FF47D493D}"/>
                </a:ext>
              </a:extLst>
            </p:cNvPr>
            <p:cNvSpPr/>
            <p:nvPr/>
          </p:nvSpPr>
          <p:spPr>
            <a:xfrm>
              <a:off x="3986254" y="-179668"/>
              <a:ext cx="1450425" cy="1450425"/>
            </a:xfrm>
            <a:prstGeom prst="ellipse">
              <a:avLst/>
            </a:prstGeom>
          </p:spPr>
          <p:style>
            <a:lnRef idx="3">
              <a:schemeClr val="lt1"/>
            </a:lnRef>
            <a:fillRef idx="1">
              <a:schemeClr val="accent6"/>
            </a:fillRef>
            <a:effectRef idx="1">
              <a:schemeClr val="accent6"/>
            </a:effectRef>
            <a:fontRef idx="minor">
              <a:schemeClr val="lt1"/>
            </a:fontRef>
          </p:style>
          <p:txBody>
            <a:bodyPr/>
            <a:lstStyle/>
            <a:p>
              <a:endParaRPr lang="en-US" sz="2400"/>
            </a:p>
          </p:txBody>
        </p:sp>
        <p:sp>
          <p:nvSpPr>
            <p:cNvPr id="34" name="Oval 8">
              <a:extLst>
                <a:ext uri="{FF2B5EF4-FFF2-40B4-BE49-F238E27FC236}">
                  <a16:creationId xmlns:a16="http://schemas.microsoft.com/office/drawing/2014/main" id="{54AC9E6B-87B5-9449-EF5D-D19230123C7E}"/>
                </a:ext>
              </a:extLst>
            </p:cNvPr>
            <p:cNvSpPr txBox="1"/>
            <p:nvPr/>
          </p:nvSpPr>
          <p:spPr>
            <a:xfrm>
              <a:off x="4198664" y="16800"/>
              <a:ext cx="1025605" cy="1025605"/>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6933" tIns="16933" rIns="16933" bIns="16933" numCol="1" spcCol="1270" anchor="ctr" anchorCtr="0">
              <a:noAutofit/>
            </a:bodyPr>
            <a:lstStyle/>
            <a:p>
              <a:pPr algn="ctr" defTabSz="1185304">
                <a:lnSpc>
                  <a:spcPct val="90000"/>
                </a:lnSpc>
                <a:spcBef>
                  <a:spcPct val="0"/>
                </a:spcBef>
                <a:spcAft>
                  <a:spcPct val="35000"/>
                </a:spcAft>
              </a:pPr>
              <a:r>
                <a:rPr lang="en-GB" dirty="0">
                  <a:latin typeface="Book Antiqua" panose="02040602050305030304" pitchFamily="18" charset="0"/>
                  <a:cs typeface="Times New Roman" panose="02020603050405020304" pitchFamily="18" charset="0"/>
                </a:rPr>
                <a:t>Freedom from violence </a:t>
              </a:r>
            </a:p>
          </p:txBody>
        </p:sp>
      </p:grpSp>
      <p:grpSp>
        <p:nvGrpSpPr>
          <p:cNvPr id="35" name="Group 34">
            <a:extLst>
              <a:ext uri="{FF2B5EF4-FFF2-40B4-BE49-F238E27FC236}">
                <a16:creationId xmlns:a16="http://schemas.microsoft.com/office/drawing/2014/main" id="{93EB9F47-6B27-9DA7-818A-326E83FCFA57}"/>
              </a:ext>
            </a:extLst>
          </p:cNvPr>
          <p:cNvGrpSpPr/>
          <p:nvPr/>
        </p:nvGrpSpPr>
        <p:grpSpPr>
          <a:xfrm>
            <a:off x="10145068" y="3394233"/>
            <a:ext cx="1555115" cy="1482864"/>
            <a:chOff x="4645985" y="1789031"/>
            <a:chExt cx="1091051" cy="1450424"/>
          </a:xfrm>
        </p:grpSpPr>
        <p:sp>
          <p:nvSpPr>
            <p:cNvPr id="36" name="Oval 35">
              <a:extLst>
                <a:ext uri="{FF2B5EF4-FFF2-40B4-BE49-F238E27FC236}">
                  <a16:creationId xmlns:a16="http://schemas.microsoft.com/office/drawing/2014/main" id="{D2C2FCDE-EAEF-4577-6D24-C32E176B3C60}"/>
                </a:ext>
              </a:extLst>
            </p:cNvPr>
            <p:cNvSpPr/>
            <p:nvPr/>
          </p:nvSpPr>
          <p:spPr>
            <a:xfrm>
              <a:off x="4645985" y="1789031"/>
              <a:ext cx="1091051" cy="1450424"/>
            </a:xfrm>
            <a:prstGeom prst="ellipse">
              <a:avLst/>
            </a:prstGeom>
          </p:spPr>
          <p:style>
            <a:lnRef idx="3">
              <a:schemeClr val="lt1"/>
            </a:lnRef>
            <a:fillRef idx="1">
              <a:schemeClr val="accent6"/>
            </a:fillRef>
            <a:effectRef idx="1">
              <a:schemeClr val="accent6"/>
            </a:effectRef>
            <a:fontRef idx="minor">
              <a:schemeClr val="lt1"/>
            </a:fontRef>
          </p:style>
          <p:txBody>
            <a:bodyPr/>
            <a:lstStyle/>
            <a:p>
              <a:endParaRPr lang="en-US" sz="2400"/>
            </a:p>
          </p:txBody>
        </p:sp>
        <p:sp>
          <p:nvSpPr>
            <p:cNvPr id="37" name="Oval 10">
              <a:extLst>
                <a:ext uri="{FF2B5EF4-FFF2-40B4-BE49-F238E27FC236}">
                  <a16:creationId xmlns:a16="http://schemas.microsoft.com/office/drawing/2014/main" id="{4022F078-5078-307C-E9FA-ECEF21F3AA50}"/>
                </a:ext>
              </a:extLst>
            </p:cNvPr>
            <p:cNvSpPr txBox="1"/>
            <p:nvPr/>
          </p:nvSpPr>
          <p:spPr>
            <a:xfrm>
              <a:off x="4718417" y="1852087"/>
              <a:ext cx="938644" cy="137855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6933" tIns="16933" rIns="16933" bIns="16933" numCol="1" spcCol="1270" anchor="ctr" anchorCtr="0">
              <a:noAutofit/>
            </a:bodyPr>
            <a:lstStyle/>
            <a:p>
              <a:pPr algn="ctr" defTabSz="1185304">
                <a:lnSpc>
                  <a:spcPct val="90000"/>
                </a:lnSpc>
                <a:spcBef>
                  <a:spcPct val="0"/>
                </a:spcBef>
                <a:spcAft>
                  <a:spcPct val="35000"/>
                </a:spcAft>
              </a:pPr>
              <a:r>
                <a:rPr lang="en-GB" dirty="0">
                  <a:latin typeface="Book Antiqua" panose="02040602050305030304" pitchFamily="18" charset="0"/>
                  <a:cs typeface="Times New Roman" panose="02020603050405020304" pitchFamily="18" charset="0"/>
                </a:rPr>
                <a:t>Equal voice and Agency</a:t>
              </a:r>
            </a:p>
          </p:txBody>
        </p:sp>
      </p:grpSp>
      <p:grpSp>
        <p:nvGrpSpPr>
          <p:cNvPr id="38" name="Group 37">
            <a:extLst>
              <a:ext uri="{FF2B5EF4-FFF2-40B4-BE49-F238E27FC236}">
                <a16:creationId xmlns:a16="http://schemas.microsoft.com/office/drawing/2014/main" id="{8711E8AD-E4D8-7880-FA81-7F093C069BEE}"/>
              </a:ext>
            </a:extLst>
          </p:cNvPr>
          <p:cNvGrpSpPr/>
          <p:nvPr/>
        </p:nvGrpSpPr>
        <p:grpSpPr>
          <a:xfrm>
            <a:off x="9885230" y="4993556"/>
            <a:ext cx="1776024" cy="1606842"/>
            <a:chOff x="4036024" y="3577465"/>
            <a:chExt cx="1450425" cy="1450425"/>
          </a:xfrm>
        </p:grpSpPr>
        <p:sp>
          <p:nvSpPr>
            <p:cNvPr id="39" name="Oval 38">
              <a:extLst>
                <a:ext uri="{FF2B5EF4-FFF2-40B4-BE49-F238E27FC236}">
                  <a16:creationId xmlns:a16="http://schemas.microsoft.com/office/drawing/2014/main" id="{FE9F62A3-D349-285D-64C4-0ED90A1FC462}"/>
                </a:ext>
              </a:extLst>
            </p:cNvPr>
            <p:cNvSpPr/>
            <p:nvPr/>
          </p:nvSpPr>
          <p:spPr>
            <a:xfrm>
              <a:off x="4036024" y="3577465"/>
              <a:ext cx="1450425" cy="1450425"/>
            </a:xfrm>
            <a:prstGeom prst="ellipse">
              <a:avLst/>
            </a:prstGeom>
          </p:spPr>
          <p:style>
            <a:lnRef idx="3">
              <a:schemeClr val="lt1"/>
            </a:lnRef>
            <a:fillRef idx="1">
              <a:schemeClr val="accent6"/>
            </a:fillRef>
            <a:effectRef idx="1">
              <a:schemeClr val="accent6"/>
            </a:effectRef>
            <a:fontRef idx="minor">
              <a:schemeClr val="lt1"/>
            </a:fontRef>
          </p:style>
          <p:txBody>
            <a:bodyPr/>
            <a:lstStyle/>
            <a:p>
              <a:endParaRPr lang="en-US" sz="2400"/>
            </a:p>
          </p:txBody>
        </p:sp>
        <p:sp>
          <p:nvSpPr>
            <p:cNvPr id="40" name="Oval 12">
              <a:extLst>
                <a:ext uri="{FF2B5EF4-FFF2-40B4-BE49-F238E27FC236}">
                  <a16:creationId xmlns:a16="http://schemas.microsoft.com/office/drawing/2014/main" id="{0848265E-C080-F1A9-1D14-F18A1C43B5D9}"/>
                </a:ext>
              </a:extLst>
            </p:cNvPr>
            <p:cNvSpPr txBox="1"/>
            <p:nvPr/>
          </p:nvSpPr>
          <p:spPr>
            <a:xfrm>
              <a:off x="4248434" y="3789875"/>
              <a:ext cx="1128804" cy="1090195"/>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2700" tIns="12700" rIns="12700" bIns="12700" numCol="1" spcCol="1270" anchor="ctr" anchorCtr="0">
              <a:noAutofit/>
            </a:bodyPr>
            <a:lstStyle/>
            <a:p>
              <a:pPr algn="ctr" defTabSz="888978">
                <a:lnSpc>
                  <a:spcPct val="90000"/>
                </a:lnSpc>
                <a:spcBef>
                  <a:spcPct val="0"/>
                </a:spcBef>
                <a:spcAft>
                  <a:spcPct val="35000"/>
                </a:spcAft>
              </a:pPr>
              <a:r>
                <a:rPr lang="en-GB" sz="1600" dirty="0">
                  <a:latin typeface="Book Antiqua" panose="02040602050305030304" pitchFamily="18" charset="0"/>
                  <a:cs typeface="Times New Roman" panose="02020603050405020304" pitchFamily="18" charset="0"/>
                </a:rPr>
                <a:t>Equal Opportunity to assets,  resources and capacity building</a:t>
              </a:r>
            </a:p>
          </p:txBody>
        </p:sp>
      </p:grpSp>
      <p:sp>
        <p:nvSpPr>
          <p:cNvPr id="41" name="Oval 10">
            <a:extLst>
              <a:ext uri="{FF2B5EF4-FFF2-40B4-BE49-F238E27FC236}">
                <a16:creationId xmlns:a16="http://schemas.microsoft.com/office/drawing/2014/main" id="{658D663F-A7A1-F539-2FBD-DCA2180E2FB0}"/>
              </a:ext>
            </a:extLst>
          </p:cNvPr>
          <p:cNvSpPr txBox="1"/>
          <p:nvPr/>
        </p:nvSpPr>
        <p:spPr>
          <a:xfrm>
            <a:off x="8091886" y="4491859"/>
            <a:ext cx="1379433" cy="53746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6933" tIns="16933" rIns="16933" bIns="16933" numCol="1" spcCol="1270" anchor="ctr" anchorCtr="0">
            <a:noAutofit/>
          </a:bodyPr>
          <a:lstStyle/>
          <a:p>
            <a:pPr algn="ctr" defTabSz="1185304">
              <a:lnSpc>
                <a:spcPct val="90000"/>
              </a:lnSpc>
              <a:spcBef>
                <a:spcPct val="0"/>
              </a:spcBef>
              <a:spcAft>
                <a:spcPct val="35000"/>
              </a:spcAft>
            </a:pPr>
            <a:r>
              <a:rPr lang="en-GB" dirty="0">
                <a:latin typeface="Times New Roman" panose="02020603050405020304" pitchFamily="18" charset="0"/>
                <a:cs typeface="Times New Roman" panose="02020603050405020304" pitchFamily="18" charset="0"/>
              </a:rPr>
              <a:t> </a:t>
            </a:r>
            <a:r>
              <a:rPr lang="en-GB" dirty="0">
                <a:latin typeface="Book Antiqua" panose="02040602050305030304" pitchFamily="18" charset="0"/>
                <a:cs typeface="Times New Roman" panose="02020603050405020304" pitchFamily="18" charset="0"/>
              </a:rPr>
              <a:t>Dimensions  of Gender equality</a:t>
            </a:r>
          </a:p>
        </p:txBody>
      </p:sp>
      <p:sp>
        <p:nvSpPr>
          <p:cNvPr id="42" name="Straight Connector 4">
            <a:extLst>
              <a:ext uri="{FF2B5EF4-FFF2-40B4-BE49-F238E27FC236}">
                <a16:creationId xmlns:a16="http://schemas.microsoft.com/office/drawing/2014/main" id="{D99DEEAF-72E6-A6B1-DD25-6CC34900C96F}"/>
              </a:ext>
            </a:extLst>
          </p:cNvPr>
          <p:cNvSpPr/>
          <p:nvPr/>
        </p:nvSpPr>
        <p:spPr>
          <a:xfrm>
            <a:off x="6938550" y="4620434"/>
            <a:ext cx="1033301" cy="60959"/>
          </a:xfrm>
          <a:custGeom>
            <a:avLst/>
            <a:gdLst/>
            <a:ahLst/>
            <a:cxnLst/>
            <a:rect l="0" t="0" r="0" b="0"/>
            <a:pathLst>
              <a:path>
                <a:moveTo>
                  <a:pt x="0" y="21972"/>
                </a:moveTo>
                <a:lnTo>
                  <a:pt x="845234" y="21972"/>
                </a:lnTo>
              </a:path>
            </a:pathLst>
          </a:custGeom>
        </p:spPr>
        <p:style>
          <a:lnRef idx="2">
            <a:schemeClr val="accent2"/>
          </a:lnRef>
          <a:fillRef idx="0">
            <a:schemeClr val="accent2"/>
          </a:fillRef>
          <a:effectRef idx="1">
            <a:schemeClr val="accent2"/>
          </a:effectRef>
          <a:fontRef idx="minor">
            <a:schemeClr val="tx1"/>
          </a:fontRef>
        </p:style>
        <p:txBody>
          <a:bodyPr/>
          <a:lstStyle/>
          <a:p>
            <a:endParaRPr lang="en-US" sz="2400"/>
          </a:p>
        </p:txBody>
      </p:sp>
    </p:spTree>
    <p:extLst>
      <p:ext uri="{BB962C8B-B14F-4D97-AF65-F5344CB8AC3E}">
        <p14:creationId xmlns:p14="http://schemas.microsoft.com/office/powerpoint/2010/main" val="23823934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79E27D9-03C7-44E2-9FF8-15D0C8506A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p:cNvSpPr txBox="1"/>
          <p:nvPr/>
        </p:nvSpPr>
        <p:spPr>
          <a:xfrm>
            <a:off x="850605" y="701749"/>
            <a:ext cx="9974088" cy="5171018"/>
          </a:xfrm>
          <a:prstGeom prst="rect">
            <a:avLst/>
          </a:prstGeom>
        </p:spPr>
        <p:txBody>
          <a:bodyPr vert="horz" lIns="91440" tIns="45720" rIns="91440" bIns="45720" rtlCol="0" anchor="t">
            <a:normAutofit/>
          </a:bodyPr>
          <a:lstStyle/>
          <a:p>
            <a:pPr>
              <a:lnSpc>
                <a:spcPct val="90000"/>
              </a:lnSpc>
              <a:spcAft>
                <a:spcPts val="600"/>
              </a:spcAft>
              <a:defRPr/>
            </a:pPr>
            <a:r>
              <a:rPr lang="en-US" altLang="en-US" sz="3200" b="1" dirty="0">
                <a:latin typeface="Book Antiqua" panose="02040602050305030304" pitchFamily="18" charset="0"/>
              </a:rPr>
              <a:t>Highlighting Kerala’s Intervention and Achievements for Empowering women </a:t>
            </a:r>
          </a:p>
          <a:p>
            <a:pPr indent="-228600">
              <a:lnSpc>
                <a:spcPct val="90000"/>
              </a:lnSpc>
              <a:spcAft>
                <a:spcPts val="600"/>
              </a:spcAft>
              <a:buFont typeface="Arial" panose="020B0604020202020204" pitchFamily="34" charset="0"/>
              <a:buChar char="•"/>
              <a:defRPr/>
            </a:pPr>
            <a:r>
              <a:rPr lang="en-US" sz="2000" i="1" dirty="0">
                <a:latin typeface="Book Antiqua" panose="02040602050305030304" pitchFamily="18" charset="0"/>
              </a:rPr>
              <a:t>As highlighted in Kerala Development Report (2021) four major direct interventions of the government need to be noted:</a:t>
            </a:r>
          </a:p>
          <a:p>
            <a:pPr marL="457189" indent="-228600">
              <a:lnSpc>
                <a:spcPct val="90000"/>
              </a:lnSpc>
              <a:spcAft>
                <a:spcPts val="600"/>
              </a:spcAft>
              <a:buFont typeface="Arial" panose="020B0604020202020204" pitchFamily="34" charset="0"/>
              <a:buChar char="•"/>
              <a:defRPr/>
            </a:pPr>
            <a:r>
              <a:rPr lang="en-US" sz="2000" i="1" dirty="0">
                <a:latin typeface="Book Antiqua" panose="02040602050305030304" pitchFamily="18" charset="0"/>
              </a:rPr>
              <a:t>Gender aware planning at the local level in the context of decentralized planning implemented since 1996-98.</a:t>
            </a:r>
          </a:p>
          <a:p>
            <a:pPr marL="457189" indent="-228600">
              <a:lnSpc>
                <a:spcPct val="90000"/>
              </a:lnSpc>
              <a:spcAft>
                <a:spcPts val="600"/>
              </a:spcAft>
              <a:buFont typeface="Arial" panose="020B0604020202020204" pitchFamily="34" charset="0"/>
              <a:buChar char="•"/>
              <a:defRPr/>
            </a:pPr>
            <a:r>
              <a:rPr lang="en-US" sz="2000" i="1" dirty="0">
                <a:latin typeface="Book Antiqua" panose="02040602050305030304" pitchFamily="18" charset="0"/>
              </a:rPr>
              <a:t>Setting up of </a:t>
            </a:r>
            <a:r>
              <a:rPr lang="en-US" sz="2000" i="1" dirty="0" err="1">
                <a:latin typeface="Book Antiqua" panose="02040602050305030304" pitchFamily="18" charset="0"/>
              </a:rPr>
              <a:t>Kudumbashree</a:t>
            </a:r>
            <a:r>
              <a:rPr lang="en-US" sz="2000" i="1" dirty="0">
                <a:latin typeface="Book Antiqua" panose="02040602050305030304" pitchFamily="18" charset="0"/>
              </a:rPr>
              <a:t>, a community organization of Neighborhood Groups (NHGs) of women in 1998 as the State Poverty Eradication Mission. </a:t>
            </a:r>
          </a:p>
          <a:p>
            <a:pPr marL="457189" indent="-228600">
              <a:lnSpc>
                <a:spcPct val="90000"/>
              </a:lnSpc>
              <a:spcAft>
                <a:spcPts val="600"/>
              </a:spcAft>
              <a:buFont typeface="Arial" panose="020B0604020202020204" pitchFamily="34" charset="0"/>
              <a:buChar char="•"/>
              <a:defRPr/>
            </a:pPr>
            <a:r>
              <a:rPr lang="en-US" sz="2000" i="1" dirty="0">
                <a:latin typeface="Book Antiqua" panose="02040602050305030304" pitchFamily="18" charset="0"/>
              </a:rPr>
              <a:t>Setting up a separate Department of Women and Child Development in 2017 bifurcating the Social Welfare Department.</a:t>
            </a:r>
          </a:p>
          <a:p>
            <a:pPr marL="457189" indent="-228600">
              <a:lnSpc>
                <a:spcPct val="90000"/>
              </a:lnSpc>
              <a:spcAft>
                <a:spcPts val="600"/>
              </a:spcAft>
              <a:buFont typeface="Arial" panose="020B0604020202020204" pitchFamily="34" charset="0"/>
              <a:buChar char="•"/>
              <a:defRPr/>
            </a:pPr>
            <a:r>
              <a:rPr lang="en-US" sz="2000" i="1" dirty="0">
                <a:latin typeface="Book Antiqua" panose="02040602050305030304" pitchFamily="18" charset="0"/>
              </a:rPr>
              <a:t>Gender Budgeting at the state level in the 11</a:t>
            </a:r>
            <a:r>
              <a:rPr lang="en-US" sz="2000" i="1" baseline="30000" dirty="0">
                <a:latin typeface="Book Antiqua" panose="02040602050305030304" pitchFamily="18" charset="0"/>
              </a:rPr>
              <a:t>th</a:t>
            </a:r>
            <a:r>
              <a:rPr lang="en-US" sz="2000" i="1" dirty="0">
                <a:latin typeface="Book Antiqua" panose="02040602050305030304" pitchFamily="18" charset="0"/>
              </a:rPr>
              <a:t> Five Year Plan, more systematically developed in the 13</a:t>
            </a:r>
            <a:r>
              <a:rPr lang="en-US" sz="2000" i="1" baseline="30000" dirty="0">
                <a:latin typeface="Book Antiqua" panose="02040602050305030304" pitchFamily="18" charset="0"/>
              </a:rPr>
              <a:t>th</a:t>
            </a:r>
            <a:r>
              <a:rPr lang="en-US" sz="2000" i="1" dirty="0">
                <a:latin typeface="Book Antiqua" panose="02040602050305030304" pitchFamily="18" charset="0"/>
              </a:rPr>
              <a:t> and 14</a:t>
            </a:r>
            <a:r>
              <a:rPr lang="en-US" sz="2000" i="1" baseline="30000" dirty="0">
                <a:latin typeface="Book Antiqua" panose="02040602050305030304" pitchFamily="18" charset="0"/>
              </a:rPr>
              <a:t>th</a:t>
            </a:r>
            <a:r>
              <a:rPr lang="en-US" sz="2000" i="1" dirty="0">
                <a:latin typeface="Book Antiqua" panose="02040602050305030304" pitchFamily="18" charset="0"/>
              </a:rPr>
              <a:t> Plans.</a:t>
            </a:r>
          </a:p>
          <a:p>
            <a:pPr indent="-228600">
              <a:lnSpc>
                <a:spcPct val="90000"/>
              </a:lnSpc>
              <a:spcAft>
                <a:spcPts val="600"/>
              </a:spcAft>
              <a:buFont typeface="Arial" panose="020B0604020202020204" pitchFamily="34" charset="0"/>
              <a:buChar char="•"/>
            </a:pPr>
            <a:endParaRPr lang="en-US" sz="1900" dirty="0"/>
          </a:p>
        </p:txBody>
      </p:sp>
      <p:sp>
        <p:nvSpPr>
          <p:cNvPr id="10" name="Rectangle 9">
            <a:extLst>
              <a:ext uri="{FF2B5EF4-FFF2-40B4-BE49-F238E27FC236}">
                <a16:creationId xmlns:a16="http://schemas.microsoft.com/office/drawing/2014/main" id="{EEBF1590-3B36-48EE-A89D-3B6F3CB256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78000">
                <a:srgbClr val="000000"/>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AC8F6C8C-AB5A-4548-942D-E3FD40ACBC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0">
                <a:srgbClr val="000000">
                  <a:alpha val="63000"/>
                </a:srgbClr>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Slide Number Placeholder 1"/>
          <p:cNvSpPr>
            <a:spLocks noGrp="1"/>
          </p:cNvSpPr>
          <p:nvPr>
            <p:ph type="sldNum" sz="quarter" idx="12"/>
          </p:nvPr>
        </p:nvSpPr>
        <p:spPr>
          <a:xfrm>
            <a:off x="11704320" y="6455664"/>
            <a:ext cx="448056" cy="365125"/>
          </a:xfrm>
        </p:spPr>
        <p:txBody>
          <a:bodyPr vert="horz" lIns="91440" tIns="45720" rIns="91440" bIns="45720" rtlCol="0" anchor="ctr">
            <a:normAutofit/>
          </a:bodyPr>
          <a:lstStyle/>
          <a:p>
            <a:pPr>
              <a:spcAft>
                <a:spcPts val="600"/>
              </a:spcAft>
            </a:pPr>
            <a:fld id="{00000000-1234-1234-1234-123412341234}" type="slidenum">
              <a:rPr lang="en-US" sz="1100">
                <a:solidFill>
                  <a:srgbClr val="FFFFFF"/>
                </a:solidFill>
              </a:rPr>
              <a:pPr>
                <a:spcAft>
                  <a:spcPts val="600"/>
                </a:spcAft>
              </a:pPr>
              <a:t>9</a:t>
            </a:fld>
            <a:endParaRPr lang="en-US" sz="1100">
              <a:solidFill>
                <a:srgbClr val="FFFFFF"/>
              </a:solidFill>
            </a:endParaRPr>
          </a:p>
        </p:txBody>
      </p:sp>
    </p:spTree>
    <p:extLst>
      <p:ext uri="{BB962C8B-B14F-4D97-AF65-F5344CB8AC3E}">
        <p14:creationId xmlns:p14="http://schemas.microsoft.com/office/powerpoint/2010/main" val="14624044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481</TotalTime>
  <Words>1852</Words>
  <Application>Microsoft Macintosh PowerPoint</Application>
  <PresentationFormat>Widescreen</PresentationFormat>
  <Paragraphs>252</Paragraphs>
  <Slides>23</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23</vt:i4>
      </vt:variant>
    </vt:vector>
  </HeadingPairs>
  <TitlesOfParts>
    <vt:vector size="30" baseType="lpstr">
      <vt:lpstr>Aptos</vt:lpstr>
      <vt:lpstr>Aptos Display</vt:lpstr>
      <vt:lpstr>Arial</vt:lpstr>
      <vt:lpstr>Book Antiqua</vt:lpstr>
      <vt:lpstr>Times New Roman</vt:lpstr>
      <vt:lpstr>Wingdings</vt:lpstr>
      <vt:lpstr>Office Theme</vt:lpstr>
      <vt:lpstr>National Consultation on Gender Budgeting with Central Ministries/Departments and State Governments Organized by  Ministry of Women &amp; Child Development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GB Institutional Mechanism in the State</vt:lpstr>
      <vt:lpstr>Trends in Allocations reported in the Gender Budget Statement during last 3 years </vt:lpstr>
      <vt:lpstr>OVERVIEW OF THE SCHEMES/PROGRAMMES BENEFITTING WOMEN AND GIRLS </vt:lpstr>
      <vt:lpstr>PowerPoint Presentation</vt:lpstr>
      <vt:lpstr>PowerPoint Presentation</vt:lpstr>
      <vt:lpstr>PowerPoint Presentation</vt:lpstr>
      <vt:lpstr>PowerPoint Presentation</vt:lpstr>
      <vt:lpstr>PRIORITES</vt:lpstr>
      <vt:lpstr>PowerPoint Presentation</vt:lpstr>
      <vt:lpstr>PowerPoint Presentation</vt:lpstr>
      <vt:lpstr>PowerPoint Presentation</vt:lpstr>
      <vt:lpstr>State Initiatives for strengthening Gender Budgeting Processes </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Anshul Sharma</dc:creator>
  <cp:lastModifiedBy>Peeja Rajan</cp:lastModifiedBy>
  <cp:revision>32</cp:revision>
  <dcterms:created xsi:type="dcterms:W3CDTF">2025-05-30T10:23:57Z</dcterms:created>
  <dcterms:modified xsi:type="dcterms:W3CDTF">2025-06-19T07:27:10Z</dcterms:modified>
</cp:coreProperties>
</file>